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0" r:id="rId7"/>
    <p:sldId id="263" r:id="rId8"/>
    <p:sldId id="278" r:id="rId9"/>
    <p:sldId id="279" r:id="rId10"/>
    <p:sldId id="273" r:id="rId11"/>
    <p:sldId id="274" r:id="rId12"/>
    <p:sldId id="262" r:id="rId13"/>
    <p:sldId id="276" r:id="rId14"/>
    <p:sldId id="277" r:id="rId15"/>
    <p:sldId id="264" r:id="rId16"/>
    <p:sldId id="265" r:id="rId17"/>
    <p:sldId id="266" r:id="rId18"/>
    <p:sldId id="267" r:id="rId19"/>
    <p:sldId id="268" r:id="rId20"/>
    <p:sldId id="269" r:id="rId21"/>
    <p:sldId id="270" r:id="rId22"/>
    <p:sldId id="272" r:id="rId23"/>
    <p:sldId id="271" r:id="rId24"/>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55" autoAdjust="0"/>
    <p:restoredTop sz="94694" autoAdjust="0"/>
  </p:normalViewPr>
  <p:slideViewPr>
    <p:cSldViewPr>
      <p:cViewPr varScale="1">
        <p:scale>
          <a:sx n="110" d="100"/>
          <a:sy n="110" d="100"/>
        </p:scale>
        <p:origin x="-1608"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ja-JP" altLang="en-US" smtClean="0"/>
              <a:t>マスター タイトルの書式設定</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7" name="Date Placeholder 6"/>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8" name="Slide Number Placeholder 7"/>
          <p:cNvSpPr>
            <a:spLocks noGrp="1"/>
          </p:cNvSpPr>
          <p:nvPr>
            <p:ph type="sldNum" sz="quarter" idx="11"/>
          </p:nvPr>
        </p:nvSpPr>
        <p:spPr/>
        <p:txBody>
          <a:bodyPr/>
          <a:lstStyle/>
          <a:p>
            <a:fld id="{94D1B37E-01FB-4D22-831F-53907F5D3156}" type="slidenum">
              <a:rPr kumimoji="1" lang="ja-JP" altLang="en-US" smtClean="0"/>
              <a:t>‹#›</a:t>
            </a:fld>
            <a:endParaRPr kumimoji="1" lang="ja-JP" altLang="en-US"/>
          </a:p>
        </p:txBody>
      </p:sp>
      <p:sp>
        <p:nvSpPr>
          <p:cNvPr id="9" name="Footer Placeholder 8"/>
          <p:cNvSpPr>
            <a:spLocks noGrp="1"/>
          </p:cNvSpPr>
          <p:nvPr>
            <p:ph type="ftr" sz="quarter" idx="12"/>
          </p:nvPr>
        </p:nvSpPr>
        <p:spPr/>
        <p:txBody>
          <a:bodyPr/>
          <a:lstStyle/>
          <a:p>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
        <p:nvSpPr>
          <p:cNvPr id="9" name="Title 8"/>
          <p:cNvSpPr>
            <a:spLocks noGrp="1"/>
          </p:cNvSpPr>
          <p:nvPr>
            <p:ph type="title"/>
          </p:nvPr>
        </p:nvSpPr>
        <p:spPr>
          <a:xfrm>
            <a:off x="914400" y="1544715"/>
            <a:ext cx="7315200" cy="1154097"/>
          </a:xfrm>
        </p:spPr>
        <p:txBody>
          <a:bodyPr/>
          <a:lstStyle/>
          <a:p>
            <a:r>
              <a:rPr lang="ja-JP" altLang="en-US" smtClean="0"/>
              <a:t>マスター タイトルの書式設定</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7" name="Date Placeholder 6"/>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
        <p:nvSpPr>
          <p:cNvPr id="10" name="Title 9"/>
          <p:cNvSpPr>
            <a:spLocks noGrp="1"/>
          </p:cNvSpPr>
          <p:nvPr>
            <p:ph type="title"/>
          </p:nvPr>
        </p:nvSpPr>
        <p:spPr>
          <a:xfrm>
            <a:off x="914400" y="1544715"/>
            <a:ext cx="7315200" cy="1154097"/>
          </a:xfrm>
        </p:spPr>
        <p:txBody>
          <a:bodyPr/>
          <a:lstStyle/>
          <a:p>
            <a:r>
              <a:rPr lang="ja-JP" altLang="en-US" smtClean="0"/>
              <a:t>マスター タイトルの書式設定</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DFC775D8-9C65-4A17-8E5C-A11FF54A9DF4}" type="datetimeFigureOut">
              <a:rPr kumimoji="1" lang="ja-JP" altLang="en-US" smtClean="0"/>
              <a:t>2016/11/1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94D1B37E-01FB-4D22-831F-53907F5D3156}"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FC775D8-9C65-4A17-8E5C-A11FF54A9DF4}" type="datetimeFigureOut">
              <a:rPr kumimoji="1" lang="ja-JP" altLang="en-US" smtClean="0"/>
              <a:t>2016/11/1</a:t>
            </a:fld>
            <a:endParaRPr kumimoji="1" lang="ja-JP" altLang="en-US"/>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94D1B37E-01FB-4D22-831F-53907F5D3156}" type="slidenum">
              <a:rPr kumimoji="1" lang="ja-JP" altLang="en-US" smtClean="0"/>
              <a:t>‹#›</a:t>
            </a:fld>
            <a:endParaRPr kumimoji="1" lang="ja-JP" alt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kumimoji="1" lang="ja-JP" alt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kumimoji="1" sz="4000" kern="1200">
          <a:solidFill>
            <a:schemeClr val="tx2"/>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kumimoji="1"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kumimoji="1"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kumimoji="1"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kumimoji="1"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kumimoji="1"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タイトル 1"/>
          <p:cNvSpPr>
            <a:spLocks noGrp="1"/>
          </p:cNvSpPr>
          <p:nvPr>
            <p:ph type="ctrTitle"/>
          </p:nvPr>
        </p:nvSpPr>
        <p:spPr>
          <a:xfrm>
            <a:off x="1691680" y="4941168"/>
            <a:ext cx="5976664" cy="1109985"/>
          </a:xfrm>
        </p:spPr>
        <p:txBody>
          <a:bodyPr/>
          <a:lstStyle/>
          <a:p>
            <a:r>
              <a:rPr kumimoji="1" lang="ja-JP" altLang="en-US" b="1" dirty="0" smtClean="0">
                <a:solidFill>
                  <a:schemeClr val="tx1"/>
                </a:solidFill>
                <a:latin typeface="AR丸ゴシック体M" panose="020B0609010101010101" pitchFamily="49" charset="-128"/>
                <a:ea typeface="AR丸ゴシック体M" panose="020B0609010101010101" pitchFamily="49" charset="-128"/>
              </a:rPr>
              <a:t>社北　夜回り駅伝</a:t>
            </a:r>
            <a:endParaRPr kumimoji="1" lang="ja-JP" altLang="en-US" b="1" dirty="0">
              <a:solidFill>
                <a:schemeClr val="tx1"/>
              </a:solidFill>
              <a:latin typeface="AR丸ゴシック体M" panose="020B0609010101010101" pitchFamily="49" charset="-128"/>
              <a:ea typeface="AR丸ゴシック体M" panose="020B0609010101010101" pitchFamily="49" charset="-128"/>
            </a:endParaRPr>
          </a:p>
        </p:txBody>
      </p:sp>
      <p:sp>
        <p:nvSpPr>
          <p:cNvPr id="3" name="サブタイトル 2"/>
          <p:cNvSpPr>
            <a:spLocks noGrp="1"/>
          </p:cNvSpPr>
          <p:nvPr>
            <p:ph type="subTitle" idx="1"/>
          </p:nvPr>
        </p:nvSpPr>
        <p:spPr>
          <a:xfrm>
            <a:off x="1979712" y="6021288"/>
            <a:ext cx="6400800" cy="792088"/>
          </a:xfrm>
        </p:spPr>
        <p:txBody>
          <a:bodyPr>
            <a:normAutofit/>
          </a:bodyPr>
          <a:lstStyle/>
          <a:p>
            <a:r>
              <a:rPr kumimoji="1" lang="ja-JP" altLang="en-US" sz="3200" dirty="0" smtClean="0">
                <a:latin typeface="AR丸ゴシック体M" panose="020B0609010101010101" pitchFamily="49" charset="-128"/>
                <a:ea typeface="AR丸ゴシック体M" panose="020B0609010101010101" pitchFamily="49" charset="-128"/>
              </a:rPr>
              <a:t>社北子ども会育成連合会</a:t>
            </a:r>
            <a:endParaRPr kumimoji="1" lang="ja-JP" altLang="en-US" sz="3200" dirty="0">
              <a:latin typeface="AR丸ゴシック体M" panose="020B0609010101010101" pitchFamily="49" charset="-128"/>
              <a:ea typeface="AR丸ゴシック体M" panose="020B0609010101010101" pitchFamily="49" charset="-128"/>
            </a:endParaRPr>
          </a:p>
        </p:txBody>
      </p:sp>
    </p:spTree>
    <p:extLst>
      <p:ext uri="{BB962C8B-B14F-4D97-AF65-F5344CB8AC3E}">
        <p14:creationId xmlns:p14="http://schemas.microsoft.com/office/powerpoint/2010/main" val="30450114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205050" y="3645024"/>
            <a:ext cx="4269403" cy="2402477"/>
          </a:xfrm>
        </p:spPr>
      </p:pic>
      <p:pic>
        <p:nvPicPr>
          <p:cNvPr id="6" name="コンテンツ プレースホルダー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92880" y="3645024"/>
            <a:ext cx="4271608" cy="2403718"/>
          </a:xfrm>
        </p:spPr>
      </p:pic>
      <p:pic>
        <p:nvPicPr>
          <p:cNvPr id="7" name="コンテンツ プレースホルダー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052736"/>
            <a:ext cx="4176464" cy="2402477"/>
          </a:xfrm>
          <a:prstGeom prst="rect">
            <a:avLst/>
          </a:prstGeom>
        </p:spPr>
      </p:pic>
      <p:pic>
        <p:nvPicPr>
          <p:cNvPr id="8" name="コンテンツ プレースホルダ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6016" y="1052735"/>
            <a:ext cx="4248472" cy="2402477"/>
          </a:xfrm>
          <a:prstGeom prst="rect">
            <a:avLst/>
          </a:prstGeom>
        </p:spPr>
      </p:pic>
      <p:sp>
        <p:nvSpPr>
          <p:cNvPr id="2" name="テキスト ボックス 1"/>
          <p:cNvSpPr txBox="1"/>
          <p:nvPr/>
        </p:nvSpPr>
        <p:spPr>
          <a:xfrm>
            <a:off x="395536" y="260648"/>
            <a:ext cx="3888432" cy="584775"/>
          </a:xfrm>
          <a:prstGeom prst="rect">
            <a:avLst/>
          </a:prstGeom>
          <a:noFill/>
        </p:spPr>
        <p:txBody>
          <a:bodyPr wrap="square" rtlCol="0">
            <a:spAutoFit/>
          </a:bodyPr>
          <a:lstStyle/>
          <a:p>
            <a:r>
              <a:rPr kumimoji="1" lang="ja-JP" altLang="en-US" sz="3200" dirty="0" smtClean="0">
                <a:solidFill>
                  <a:srgbClr val="FFC000"/>
                </a:solidFill>
                <a:latin typeface="AR P丸ゴシック体M" panose="020B0600010101010101" pitchFamily="50" charset="-128"/>
                <a:ea typeface="AR P丸ゴシック体M" panose="020B0600010101010101" pitchFamily="50" charset="-128"/>
              </a:rPr>
              <a:t>夜回り駅伝の様子</a:t>
            </a:r>
            <a:endParaRPr kumimoji="1" lang="ja-JP" altLang="en-US" sz="3200" dirty="0">
              <a:solidFill>
                <a:srgbClr val="FFC000"/>
              </a:solidFill>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44564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755576" y="404664"/>
            <a:ext cx="3565525" cy="2672066"/>
          </a:xfrm>
        </p:spPr>
      </p:pic>
      <p:pic>
        <p:nvPicPr>
          <p:cNvPr id="6" name="コンテンツ プレースホルダー 5"/>
          <p:cNvPicPr>
            <a:picLocks noGrp="1" noChangeAspect="1"/>
          </p:cNvPicPr>
          <p:nvPr>
            <p:ph sz="quarter" idx="14"/>
          </p:nvPr>
        </p:nvPicPr>
        <p:blipFill>
          <a:blip r:embed="rId3" cstate="print">
            <a:extLst>
              <a:ext uri="{28A0092B-C50C-407E-A947-70E740481C1C}">
                <a14:useLocalDpi xmlns:a14="http://schemas.microsoft.com/office/drawing/2010/main" val="0"/>
              </a:ext>
            </a:extLst>
          </a:blip>
          <a:stretch>
            <a:fillRect/>
          </a:stretch>
        </p:blipFill>
        <p:spPr>
          <a:xfrm>
            <a:off x="4644008" y="404664"/>
            <a:ext cx="3566160" cy="2672542"/>
          </a:xfrm>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55576" y="3429595"/>
            <a:ext cx="3567113" cy="267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コンテンツ プレースホルダー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5393" y="3433459"/>
            <a:ext cx="3562754" cy="2672066"/>
          </a:xfrm>
          <a:prstGeom prst="rect">
            <a:avLst/>
          </a:prstGeom>
        </p:spPr>
      </p:pic>
    </p:spTree>
    <p:extLst>
      <p:ext uri="{BB962C8B-B14F-4D97-AF65-F5344CB8AC3E}">
        <p14:creationId xmlns:p14="http://schemas.microsoft.com/office/powerpoint/2010/main" val="2494391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81145" y="548680"/>
            <a:ext cx="7315200" cy="1154097"/>
          </a:xfrm>
        </p:spPr>
        <p:txBody>
          <a:bodyPr/>
          <a:lstStyle/>
          <a:p>
            <a:r>
              <a:rPr lang="ja-JP" altLang="en-US" dirty="0">
                <a:latin typeface="AR P丸ゴシック体M" panose="020B0600010101010101" pitchFamily="50" charset="-128"/>
                <a:ea typeface="AR P丸ゴシック体M" panose="020B0600010101010101" pitchFamily="50" charset="-128"/>
              </a:rPr>
              <a:t>夜回り</a:t>
            </a:r>
            <a:r>
              <a:rPr lang="ja-JP" altLang="en-US" dirty="0" smtClean="0">
                <a:latin typeface="AR P丸ゴシック体M" panose="020B0600010101010101" pitchFamily="50" charset="-128"/>
                <a:ea typeface="AR P丸ゴシック体M" panose="020B0600010101010101" pitchFamily="50" charset="-128"/>
              </a:rPr>
              <a:t>駅伝を始めるきっかけ</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idx="1"/>
          </p:nvPr>
        </p:nvSpPr>
        <p:spPr>
          <a:xfrm>
            <a:off x="899592" y="2132856"/>
            <a:ext cx="7315200" cy="3539527"/>
          </a:xfrm>
        </p:spPr>
        <p:txBody>
          <a:bodyPr/>
          <a:lstStyle/>
          <a:p>
            <a:r>
              <a:rPr lang="ja-JP" altLang="ja-JP" dirty="0">
                <a:latin typeface="AR P丸ゴシック体M" panose="020B0600010101010101" pitchFamily="50" charset="-128"/>
                <a:ea typeface="AR P丸ゴシック体M" panose="020B0600010101010101" pitchFamily="50" charset="-128"/>
              </a:rPr>
              <a:t>社北の育成会、地域では子どもを楽しませる事業は沢山ありますが、子どもたち（小学生）が地域のボランティア活動に参加する事がほとんどなくなってきました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pPr marL="45720" indent="0">
              <a:buNone/>
            </a:pPr>
            <a:r>
              <a:rPr lang="ja-JP" altLang="en-US" dirty="0" smtClean="0">
                <a:latin typeface="AR P丸ゴシック体M" panose="020B0600010101010101" pitchFamily="50" charset="-128"/>
                <a:ea typeface="AR P丸ゴシック体M" panose="020B0600010101010101" pitchFamily="50" charset="-128"/>
              </a:rPr>
              <a:t>　</a:t>
            </a:r>
            <a:r>
              <a:rPr lang="ja-JP" altLang="ja-JP" dirty="0" smtClean="0">
                <a:latin typeface="AR P丸ゴシック体M" panose="020B0600010101010101" pitchFamily="50" charset="-128"/>
                <a:ea typeface="AR P丸ゴシック体M" panose="020B0600010101010101" pitchFamily="50" charset="-128"/>
              </a:rPr>
              <a:t>そこ</a:t>
            </a:r>
            <a:r>
              <a:rPr lang="ja-JP" altLang="ja-JP" dirty="0">
                <a:latin typeface="AR P丸ゴシック体M" panose="020B0600010101010101" pitchFamily="50" charset="-128"/>
                <a:ea typeface="AR P丸ゴシック体M" panose="020B0600010101010101" pitchFamily="50" charset="-128"/>
              </a:rPr>
              <a:t>で、２６年度より地区の消防団、社分署の協力を</a:t>
            </a:r>
            <a:r>
              <a:rPr lang="ja-JP" altLang="ja-JP" dirty="0" smtClean="0">
                <a:latin typeface="AR P丸ゴシック体M" panose="020B0600010101010101" pitchFamily="50" charset="-128"/>
                <a:ea typeface="AR P丸ゴシック体M" panose="020B0600010101010101" pitchFamily="50" charset="-128"/>
              </a:rPr>
              <a:t>いただき夜</a:t>
            </a:r>
            <a:endParaRPr lang="en-US" altLang="ja-JP" dirty="0" smtClean="0">
              <a:latin typeface="AR P丸ゴシック体M" panose="020B0600010101010101" pitchFamily="50" charset="-128"/>
              <a:ea typeface="AR P丸ゴシック体M" panose="020B0600010101010101" pitchFamily="50" charset="-128"/>
            </a:endParaRPr>
          </a:p>
          <a:p>
            <a:pPr marL="45720" indent="0">
              <a:buNone/>
            </a:pPr>
            <a:r>
              <a:rPr lang="ja-JP" altLang="en-US" dirty="0" smtClean="0">
                <a:latin typeface="AR P丸ゴシック体M" panose="020B0600010101010101" pitchFamily="50" charset="-128"/>
                <a:ea typeface="AR P丸ゴシック体M" panose="020B0600010101010101" pitchFamily="50" charset="-128"/>
              </a:rPr>
              <a:t>　</a:t>
            </a:r>
            <a:r>
              <a:rPr lang="ja-JP" altLang="ja-JP" dirty="0" smtClean="0">
                <a:latin typeface="AR P丸ゴシック体M" panose="020B0600010101010101" pitchFamily="50" charset="-128"/>
                <a:ea typeface="AR P丸ゴシック体M" panose="020B0600010101010101" pitchFamily="50" charset="-128"/>
              </a:rPr>
              <a:t>回り</a:t>
            </a:r>
            <a:r>
              <a:rPr lang="ja-JP" altLang="ja-JP" dirty="0">
                <a:latin typeface="AR P丸ゴシック体M" panose="020B0600010101010101" pitchFamily="50" charset="-128"/>
                <a:ea typeface="AR P丸ゴシック体M" panose="020B0600010101010101" pitchFamily="50" charset="-128"/>
              </a:rPr>
              <a:t>駅伝を始めることにしました。</a:t>
            </a:r>
          </a:p>
          <a:p>
            <a:endParaRPr kumimoji="1" lang="ja-JP" altLang="en-US" dirty="0">
              <a:latin typeface="AR P丸ゴシック体M" panose="020B0600010101010101" pitchFamily="50" charset="-128"/>
              <a:ea typeface="AR P丸ゴシック体M" panose="020B0600010101010101" pitchFamily="50" charset="-128"/>
            </a:endParaRPr>
          </a:p>
        </p:txBody>
      </p:sp>
      <p:pic>
        <p:nvPicPr>
          <p:cNvPr id="1026" name="Picture 2" descr="C:\Users\ren\AppData\Local\Microsoft\Windows\INetCache\IE\3R61AZMQ\gi01a20140211180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4869160"/>
            <a:ext cx="1465992" cy="121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415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16104" y="30731"/>
            <a:ext cx="7315200" cy="1154097"/>
          </a:xfrm>
        </p:spPr>
        <p:txBody>
          <a:bodyPr>
            <a:normAutofit/>
          </a:bodyPr>
          <a:lstStyle/>
          <a:p>
            <a:r>
              <a:rPr kumimoji="1" lang="ja-JP" altLang="en-US" dirty="0" smtClean="0">
                <a:latin typeface="AR P丸ゴシック体M" panose="020B0600010101010101" pitchFamily="50" charset="-128"/>
                <a:ea typeface="AR P丸ゴシック体M" panose="020B0600010101010101" pitchFamily="50" charset="-128"/>
              </a:rPr>
              <a:t>社北年間の子どもに関する事業</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sz="quarter" idx="13"/>
          </p:nvPr>
        </p:nvSpPr>
        <p:spPr>
          <a:xfrm>
            <a:off x="899592" y="1196752"/>
            <a:ext cx="3566160" cy="432048"/>
          </a:xfrm>
        </p:spPr>
        <p:txBody>
          <a:bodyPr/>
          <a:lstStyle/>
          <a:p>
            <a:r>
              <a:rPr kumimoji="1" lang="ja-JP" altLang="en-US" dirty="0" smtClean="0">
                <a:latin typeface="AR P丸ゴシック体M" panose="020B0600010101010101" pitchFamily="50" charset="-128"/>
                <a:ea typeface="AR P丸ゴシック体M" panose="020B0600010101010101" pitchFamily="50" charset="-128"/>
              </a:rPr>
              <a:t>育成会</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5" name="テキスト ボックス 4"/>
          <p:cNvSpPr txBox="1"/>
          <p:nvPr/>
        </p:nvSpPr>
        <p:spPr>
          <a:xfrm>
            <a:off x="725545" y="1556792"/>
            <a:ext cx="8064896" cy="3416320"/>
          </a:xfrm>
          <a:prstGeom prst="rect">
            <a:avLst/>
          </a:prstGeom>
          <a:noFill/>
        </p:spPr>
        <p:txBody>
          <a:bodyPr wrap="square" rtlCol="0">
            <a:spAutoFit/>
          </a:bodyPr>
          <a:lstStyle/>
          <a:p>
            <a:r>
              <a:rPr kumimoji="1" lang="ja-JP" altLang="en-US" dirty="0" smtClean="0">
                <a:latin typeface="AR P丸ゴシック体M" panose="020B0600010101010101" pitchFamily="50" charset="-128"/>
                <a:ea typeface="AR P丸ゴシック体M" panose="020B0600010101010101" pitchFamily="50" charset="-128"/>
              </a:rPr>
              <a:t>５月　　地区体育祭の応援合戦</a:t>
            </a:r>
            <a:endParaRPr kumimoji="1" lang="en-US" altLang="ja-JP" dirty="0" smtClean="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６月　　体験学習　（ジュニアリーダー）</a:t>
            </a:r>
            <a:endParaRPr lang="en-US" altLang="ja-JP" dirty="0" smtClean="0">
              <a:latin typeface="AR P丸ゴシック体M" panose="020B0600010101010101" pitchFamily="50" charset="-128"/>
              <a:ea typeface="AR P丸ゴシック体M" panose="020B0600010101010101" pitchFamily="50" charset="-128"/>
            </a:endParaRPr>
          </a:p>
          <a:p>
            <a:r>
              <a:rPr lang="ja-JP" altLang="en-US" dirty="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　　 </a:t>
            </a:r>
            <a:r>
              <a:rPr lang="ja-JP" altLang="en-US" dirty="0">
                <a:latin typeface="AR P丸ゴシック体M" panose="020B0600010101010101" pitchFamily="50" charset="-128"/>
                <a:ea typeface="AR P丸ゴシック体M" panose="020B0600010101010101" pitchFamily="50" charset="-128"/>
              </a:rPr>
              <a:t>クリーン</a:t>
            </a:r>
            <a:r>
              <a:rPr lang="ja-JP" altLang="en-US" dirty="0" smtClean="0">
                <a:latin typeface="AR P丸ゴシック体M" panose="020B0600010101010101" pitchFamily="50" charset="-128"/>
                <a:ea typeface="AR P丸ゴシック体M" panose="020B0600010101010101" pitchFamily="50" charset="-128"/>
              </a:rPr>
              <a:t>作戦への参加（ジュニアリーダー）</a:t>
            </a:r>
            <a:endParaRPr lang="en-US" altLang="ja-JP" dirty="0" smtClean="0">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７月　　サマーフェスタでのアトラクション</a:t>
            </a:r>
            <a:endParaRPr kumimoji="1" lang="en-US" altLang="ja-JP" dirty="0" smtClean="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８月　　き</a:t>
            </a:r>
            <a:r>
              <a:rPr lang="ja-JP" altLang="en-US" dirty="0">
                <a:latin typeface="AR P丸ゴシック体M" panose="020B0600010101010101" pitchFamily="50" charset="-128"/>
                <a:ea typeface="AR P丸ゴシック体M" panose="020B0600010101010101" pitchFamily="50" charset="-128"/>
              </a:rPr>
              <a:t>もだめし</a:t>
            </a:r>
            <a:r>
              <a:rPr lang="ja-JP" altLang="en-US" dirty="0" smtClean="0">
                <a:latin typeface="AR P丸ゴシック体M" panose="020B0600010101010101" pitchFamily="50" charset="-128"/>
                <a:ea typeface="AR P丸ゴシック体M" panose="020B0600010101010101" pitchFamily="50" charset="-128"/>
              </a:rPr>
              <a:t>大会</a:t>
            </a:r>
            <a:endParaRPr lang="en-US" altLang="ja-JP" dirty="0" smtClean="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　　 　流しそうめん　（公民館共催）</a:t>
            </a:r>
            <a:endParaRPr lang="en-US" altLang="ja-JP" dirty="0" smtClean="0">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９月　　</a:t>
            </a:r>
            <a:r>
              <a:rPr kumimoji="1" lang="ja-JP" altLang="en-US" dirty="0" smtClean="0">
                <a:solidFill>
                  <a:srgbClr val="FFFF00"/>
                </a:solidFill>
                <a:latin typeface="AR P丸ゴシック体M" panose="020B0600010101010101" pitchFamily="50" charset="-128"/>
                <a:ea typeface="AR P丸ゴシック体M" panose="020B0600010101010101" pitchFamily="50" charset="-128"/>
              </a:rPr>
              <a:t>資源回収</a:t>
            </a:r>
            <a:endParaRPr kumimoji="1" lang="en-US" altLang="ja-JP" dirty="0" smtClean="0">
              <a:solidFill>
                <a:srgbClr val="FFFF00"/>
              </a:solidFill>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１０月 　公民館まつり　</a:t>
            </a:r>
            <a:endParaRPr kumimoji="1" lang="en-US" altLang="ja-JP" dirty="0" smtClean="0">
              <a:latin typeface="AR P丸ゴシック体M" panose="020B0600010101010101" pitchFamily="50" charset="-128"/>
              <a:ea typeface="AR P丸ゴシック体M" panose="020B0600010101010101" pitchFamily="50" charset="-128"/>
            </a:endParaRPr>
          </a:p>
          <a:p>
            <a:r>
              <a:rPr lang="en-US" altLang="ja-JP" dirty="0">
                <a:latin typeface="AR P丸ゴシック体M" panose="020B0600010101010101" pitchFamily="50" charset="-128"/>
                <a:ea typeface="AR P丸ゴシック体M" panose="020B0600010101010101" pitchFamily="50" charset="-128"/>
              </a:rPr>
              <a:t>11</a:t>
            </a:r>
            <a:r>
              <a:rPr lang="ja-JP" altLang="en-US" dirty="0" smtClean="0">
                <a:latin typeface="AR P丸ゴシック体M" panose="020B0600010101010101" pitchFamily="50" charset="-128"/>
                <a:ea typeface="AR P丸ゴシック体M" panose="020B0600010101010101" pitchFamily="50" charset="-128"/>
              </a:rPr>
              <a:t>月　　西部緑道イルミネーションの設置</a:t>
            </a:r>
            <a:endParaRPr lang="en-US" altLang="ja-JP" dirty="0" smtClean="0">
              <a:latin typeface="AR P丸ゴシック体M" panose="020B0600010101010101" pitchFamily="50" charset="-128"/>
              <a:ea typeface="AR P丸ゴシック体M" panose="020B0600010101010101" pitchFamily="50" charset="-128"/>
            </a:endParaRPr>
          </a:p>
          <a:p>
            <a:r>
              <a:rPr kumimoji="1" lang="ja-JP" altLang="en-US" dirty="0" smtClean="0">
                <a:latin typeface="AR P丸ゴシック体M" panose="020B0600010101010101" pitchFamily="50" charset="-128"/>
                <a:ea typeface="AR P丸ゴシック体M" panose="020B0600010101010101" pitchFamily="50" charset="-128"/>
              </a:rPr>
              <a:t>１２月　</a:t>
            </a:r>
            <a:r>
              <a:rPr lang="ja-JP" altLang="en-US" dirty="0">
                <a:latin typeface="AR P丸ゴシック体M" panose="020B0600010101010101" pitchFamily="50" charset="-128"/>
                <a:ea typeface="AR P丸ゴシック体M" panose="020B0600010101010101" pitchFamily="50" charset="-128"/>
              </a:rPr>
              <a:t> </a:t>
            </a:r>
            <a:r>
              <a:rPr kumimoji="1" lang="ja-JP" altLang="en-US" dirty="0" smtClean="0">
                <a:latin typeface="AR P丸ゴシック体M" panose="020B0600010101010101" pitchFamily="50" charset="-128"/>
                <a:ea typeface="AR P丸ゴシック体M" panose="020B0600010101010101" pitchFamily="50" charset="-128"/>
              </a:rPr>
              <a:t>クリスマス会</a:t>
            </a:r>
            <a:endParaRPr kumimoji="1" lang="en-US" altLang="ja-JP" dirty="0" smtClean="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３月　　長巻きずしに挑戦　（公民館共催）</a:t>
            </a:r>
            <a:endParaRPr lang="en-US" altLang="ja-JP" dirty="0" smtClean="0">
              <a:latin typeface="AR P丸ゴシック体M" panose="020B0600010101010101" pitchFamily="50" charset="-128"/>
              <a:ea typeface="AR P丸ゴシック体M" panose="020B0600010101010101" pitchFamily="50" charset="-128"/>
            </a:endParaRPr>
          </a:p>
          <a:p>
            <a:r>
              <a:rPr lang="ja-JP" altLang="en-US" dirty="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　   </a:t>
            </a:r>
            <a:r>
              <a:rPr lang="ja-JP" altLang="en-US" dirty="0" smtClean="0">
                <a:solidFill>
                  <a:srgbClr val="FFFF00"/>
                </a:solidFill>
                <a:latin typeface="AR P丸ゴシック体M" panose="020B0600010101010101" pitchFamily="50" charset="-128"/>
                <a:ea typeface="AR P丸ゴシック体M" panose="020B0600010101010101" pitchFamily="50" charset="-128"/>
              </a:rPr>
              <a:t>資源回収</a:t>
            </a:r>
            <a:r>
              <a:rPr lang="ja-JP" altLang="en-US" dirty="0" smtClean="0">
                <a:latin typeface="AR P丸ゴシック体M" panose="020B0600010101010101" pitchFamily="50" charset="-128"/>
                <a:ea typeface="AR P丸ゴシック体M" panose="020B0600010101010101" pitchFamily="50" charset="-128"/>
              </a:rPr>
              <a:t>　</a:t>
            </a:r>
            <a:endParaRPr kumimoji="1" lang="ja-JP" altLang="en-US" dirty="0">
              <a:latin typeface="AR P丸ゴシック体M" panose="020B0600010101010101" pitchFamily="50" charset="-128"/>
              <a:ea typeface="AR P丸ゴシック体M" panose="020B0600010101010101" pitchFamily="50" charset="-128"/>
            </a:endParaRP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73830" y="2132856"/>
            <a:ext cx="1979712" cy="1484784"/>
          </a:xfrm>
          <a:prstGeom prst="rect">
            <a:avLst/>
          </a:prstGeom>
        </p:spPr>
      </p:pic>
      <p:pic>
        <p:nvPicPr>
          <p:cNvPr id="12" name="図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5429" y="5048468"/>
            <a:ext cx="2449945" cy="1837459"/>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02121" y="4696360"/>
            <a:ext cx="1653648" cy="2204864"/>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623" y="4917394"/>
            <a:ext cx="1455454" cy="194060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31414" y="5257488"/>
            <a:ext cx="2134015" cy="1600511"/>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15616" y="5228827"/>
            <a:ext cx="2210441" cy="1657831"/>
          </a:xfrm>
          <a:prstGeom prst="rect">
            <a:avLst/>
          </a:prstGeom>
        </p:spPr>
      </p:pic>
      <p:pic>
        <p:nvPicPr>
          <p:cNvPr id="7" name="コンテンツ プレースホルダー 6"/>
          <p:cNvPicPr>
            <a:picLocks noGrp="1" noChangeAspect="1"/>
          </p:cNvPicPr>
          <p:nvPr>
            <p:ph sz="quarter" idx="14"/>
          </p:nvPr>
        </p:nvPicPr>
        <p:blipFill>
          <a:blip r:embed="rId8" cstate="print">
            <a:extLst>
              <a:ext uri="{28A0092B-C50C-407E-A947-70E740481C1C}">
                <a14:useLocalDpi xmlns:a14="http://schemas.microsoft.com/office/drawing/2010/main" val="0"/>
              </a:ext>
            </a:extLst>
          </a:blip>
          <a:stretch>
            <a:fillRect/>
          </a:stretch>
        </p:blipFill>
        <p:spPr>
          <a:xfrm>
            <a:off x="6551712" y="3589737"/>
            <a:ext cx="2592288" cy="1458731"/>
          </a:xfrm>
        </p:spPr>
      </p:pic>
    </p:spTree>
    <p:extLst>
      <p:ext uri="{BB962C8B-B14F-4D97-AF65-F5344CB8AC3E}">
        <p14:creationId xmlns:p14="http://schemas.microsoft.com/office/powerpoint/2010/main" val="22218420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コンテンツ プレースホルダー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99592" y="1484784"/>
            <a:ext cx="7402016" cy="5242094"/>
          </a:xfrm>
        </p:spPr>
      </p:pic>
      <p:sp>
        <p:nvSpPr>
          <p:cNvPr id="8" name="コンテンツ プレースホルダー 3"/>
          <p:cNvSpPr>
            <a:spLocks noGrp="1"/>
          </p:cNvSpPr>
          <p:nvPr>
            <p:ph sz="quarter" idx="14"/>
          </p:nvPr>
        </p:nvSpPr>
        <p:spPr>
          <a:xfrm>
            <a:off x="755576" y="692696"/>
            <a:ext cx="8064896" cy="648072"/>
          </a:xfrm>
        </p:spPr>
        <p:txBody>
          <a:bodyPr/>
          <a:lstStyle/>
          <a:p>
            <a:r>
              <a:rPr lang="ja-JP" altLang="en-US" dirty="0" smtClean="0"/>
              <a:t>公民館関係</a:t>
            </a:r>
            <a:endParaRPr lang="en-US" altLang="ja-JP" dirty="0" smtClean="0"/>
          </a:p>
          <a:p>
            <a:endParaRPr lang="en-US" altLang="ja-JP" dirty="0" smtClean="0"/>
          </a:p>
          <a:p>
            <a:endParaRPr kumimoji="1" lang="ja-JP" altLang="en-US" dirty="0"/>
          </a:p>
        </p:txBody>
      </p:sp>
    </p:spTree>
    <p:extLst>
      <p:ext uri="{BB962C8B-B14F-4D97-AF65-F5344CB8AC3E}">
        <p14:creationId xmlns:p14="http://schemas.microsoft.com/office/powerpoint/2010/main" val="22196616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1" y="476672"/>
            <a:ext cx="7315200" cy="1154097"/>
          </a:xfrm>
        </p:spPr>
        <p:txBody>
          <a:bodyPr>
            <a:normAutofit/>
          </a:bodyPr>
          <a:lstStyle/>
          <a:p>
            <a:r>
              <a:rPr lang="ja-JP" altLang="ja-JP" b="1" dirty="0">
                <a:latin typeface="AR P丸ゴシック体M" panose="020B0600010101010101" pitchFamily="50" charset="-128"/>
                <a:ea typeface="AR P丸ゴシック体M" panose="020B0600010101010101" pitchFamily="50" charset="-128"/>
              </a:rPr>
              <a:t>夜回り駅伝の</a:t>
            </a:r>
            <a:r>
              <a:rPr lang="ja-JP" altLang="ja-JP" b="1" dirty="0" smtClean="0">
                <a:latin typeface="AR P丸ゴシック体M" panose="020B0600010101010101" pitchFamily="50" charset="-128"/>
                <a:ea typeface="AR P丸ゴシック体M" panose="020B0600010101010101" pitchFamily="50" charset="-128"/>
              </a:rPr>
              <a:t>目的</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idx="1"/>
          </p:nvPr>
        </p:nvSpPr>
        <p:spPr>
          <a:xfrm>
            <a:off x="827584" y="2276872"/>
            <a:ext cx="8050088" cy="1379247"/>
          </a:xfrm>
        </p:spPr>
        <p:txBody>
          <a:bodyPr>
            <a:normAutofit fontScale="85000" lnSpcReduction="10000"/>
          </a:bodyPr>
          <a:lstStyle/>
          <a:p>
            <a:r>
              <a:rPr lang="ja-JP" altLang="ja-JP" sz="3100" dirty="0">
                <a:latin typeface="AR P丸ゴシック体M" panose="020B0600010101010101" pitchFamily="50" charset="-128"/>
                <a:ea typeface="AR P丸ゴシック体M" panose="020B0600010101010101" pitchFamily="50" charset="-128"/>
              </a:rPr>
              <a:t>子どもたちの防火の意識を高めると共に</a:t>
            </a:r>
            <a:r>
              <a:rPr lang="ja-JP" altLang="ja-JP" sz="3100" dirty="0" smtClean="0">
                <a:latin typeface="AR P丸ゴシック体M" panose="020B0600010101010101" pitchFamily="50" charset="-128"/>
                <a:ea typeface="AR P丸ゴシック体M" panose="020B0600010101010101" pitchFamily="50" charset="-128"/>
              </a:rPr>
              <a:t>、</a:t>
            </a:r>
            <a:endParaRPr lang="en-US" altLang="ja-JP" sz="3100" dirty="0" smtClean="0">
              <a:latin typeface="AR P丸ゴシック体M" panose="020B0600010101010101" pitchFamily="50" charset="-128"/>
              <a:ea typeface="AR P丸ゴシック体M" panose="020B0600010101010101" pitchFamily="50" charset="-128"/>
            </a:endParaRPr>
          </a:p>
          <a:p>
            <a:pPr marL="45720" indent="0">
              <a:buNone/>
            </a:pPr>
            <a:r>
              <a:rPr lang="ja-JP" altLang="en-US" sz="3100" dirty="0" smtClean="0">
                <a:latin typeface="AR P丸ゴシック体M" panose="020B0600010101010101" pitchFamily="50" charset="-128"/>
                <a:ea typeface="AR P丸ゴシック体M" panose="020B0600010101010101" pitchFamily="50" charset="-128"/>
              </a:rPr>
              <a:t>　</a:t>
            </a:r>
            <a:r>
              <a:rPr lang="ja-JP" altLang="ja-JP" sz="3100" dirty="0" smtClean="0">
                <a:latin typeface="AR P丸ゴシック体M" panose="020B0600010101010101" pitchFamily="50" charset="-128"/>
                <a:ea typeface="AR P丸ゴシック体M" panose="020B0600010101010101" pitchFamily="50" charset="-128"/>
              </a:rPr>
              <a:t>自分</a:t>
            </a:r>
            <a:r>
              <a:rPr lang="ja-JP" altLang="ja-JP" sz="3100" dirty="0">
                <a:latin typeface="AR P丸ゴシック体M" panose="020B0600010101010101" pitchFamily="50" charset="-128"/>
                <a:ea typeface="AR P丸ゴシック体M" panose="020B0600010101010101" pitchFamily="50" charset="-128"/>
              </a:rPr>
              <a:t>が地域の一員である事を学び地域の</a:t>
            </a:r>
            <a:r>
              <a:rPr lang="ja-JP" altLang="ja-JP" sz="3100" dirty="0" smtClean="0">
                <a:latin typeface="AR P丸ゴシック体M" panose="020B0600010101010101" pitchFamily="50" charset="-128"/>
                <a:ea typeface="AR P丸ゴシック体M" panose="020B0600010101010101" pitchFamily="50" charset="-128"/>
              </a:rPr>
              <a:t>皆さん</a:t>
            </a:r>
            <a:endParaRPr lang="en-US" altLang="ja-JP" sz="3100" dirty="0" smtClean="0">
              <a:latin typeface="AR P丸ゴシック体M" panose="020B0600010101010101" pitchFamily="50" charset="-128"/>
              <a:ea typeface="AR P丸ゴシック体M" panose="020B0600010101010101" pitchFamily="50" charset="-128"/>
            </a:endParaRPr>
          </a:p>
          <a:p>
            <a:pPr marL="45720" indent="0">
              <a:buNone/>
            </a:pPr>
            <a:r>
              <a:rPr lang="ja-JP" altLang="en-US" sz="3100" dirty="0" smtClean="0">
                <a:latin typeface="AR P丸ゴシック体M" panose="020B0600010101010101" pitchFamily="50" charset="-128"/>
                <a:ea typeface="AR P丸ゴシック体M" panose="020B0600010101010101" pitchFamily="50" charset="-128"/>
              </a:rPr>
              <a:t>　</a:t>
            </a:r>
            <a:r>
              <a:rPr lang="ja-JP" altLang="ja-JP" sz="3100" dirty="0" smtClean="0">
                <a:latin typeface="AR P丸ゴシック体M" panose="020B0600010101010101" pitchFamily="50" charset="-128"/>
                <a:ea typeface="AR P丸ゴシック体M" panose="020B0600010101010101" pitchFamily="50" charset="-128"/>
              </a:rPr>
              <a:t>と</a:t>
            </a:r>
            <a:r>
              <a:rPr lang="ja-JP" altLang="ja-JP" sz="3100" dirty="0">
                <a:latin typeface="AR P丸ゴシック体M" panose="020B0600010101010101" pitchFamily="50" charset="-128"/>
                <a:ea typeface="AR P丸ゴシック体M" panose="020B0600010101010101" pitchFamily="50" charset="-128"/>
              </a:rPr>
              <a:t>ふれあう。</a:t>
            </a:r>
          </a:p>
          <a:p>
            <a:endParaRPr kumimoji="1" lang="ja-JP" altLang="en-US" dirty="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1" y="3799348"/>
            <a:ext cx="3744414" cy="28083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6501780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71600" y="548680"/>
            <a:ext cx="7315200" cy="1154097"/>
          </a:xfrm>
        </p:spPr>
        <p:txBody>
          <a:bodyPr/>
          <a:lstStyle/>
          <a:p>
            <a:r>
              <a:rPr kumimoji="1" lang="ja-JP" altLang="en-US" dirty="0" smtClean="0">
                <a:latin typeface="AR P丸ゴシック体M" panose="020B0600010101010101" pitchFamily="50" charset="-128"/>
                <a:ea typeface="AR P丸ゴシック体M" panose="020B0600010101010101" pitchFamily="50" charset="-128"/>
              </a:rPr>
              <a:t>現状</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idx="1"/>
          </p:nvPr>
        </p:nvSpPr>
        <p:spPr>
          <a:xfrm>
            <a:off x="899592" y="1916832"/>
            <a:ext cx="7315200" cy="3539527"/>
          </a:xfrm>
        </p:spPr>
        <p:txBody>
          <a:bodyPr/>
          <a:lstStyle/>
          <a:p>
            <a:r>
              <a:rPr lang="ja-JP" altLang="ja-JP" sz="3200" dirty="0">
                <a:latin typeface="AR P丸ゴシック体M" panose="020B0600010101010101" pitchFamily="50" charset="-128"/>
                <a:ea typeface="AR P丸ゴシック体M" panose="020B0600010101010101" pitchFamily="50" charset="-128"/>
              </a:rPr>
              <a:t>参加者　</a:t>
            </a:r>
            <a:endParaRPr lang="en-US" altLang="ja-JP" sz="3200" dirty="0" smtClean="0">
              <a:latin typeface="AR P丸ゴシック体M" panose="020B0600010101010101" pitchFamily="50" charset="-128"/>
              <a:ea typeface="AR P丸ゴシック体M" panose="020B0600010101010101" pitchFamily="50" charset="-128"/>
            </a:endParaRPr>
          </a:p>
          <a:p>
            <a:r>
              <a:rPr lang="ja-JP" altLang="ja-JP" sz="3200" dirty="0" smtClean="0">
                <a:latin typeface="AR P丸ゴシック体M" panose="020B0600010101010101" pitchFamily="50" charset="-128"/>
                <a:ea typeface="AR P丸ゴシック体M" panose="020B0600010101010101" pitchFamily="50" charset="-128"/>
              </a:rPr>
              <a:t>子ども</a:t>
            </a:r>
            <a:r>
              <a:rPr lang="ja-JP" altLang="en-US" sz="3200" dirty="0" smtClean="0">
                <a:latin typeface="AR P丸ゴシック体M" panose="020B0600010101010101" pitchFamily="50" charset="-128"/>
                <a:ea typeface="AR P丸ゴシック体M" panose="020B0600010101010101" pitchFamily="50" charset="-128"/>
              </a:rPr>
              <a:t>　</a:t>
            </a:r>
            <a:r>
              <a:rPr lang="ja-JP" altLang="ja-JP" sz="3200" dirty="0" smtClean="0">
                <a:latin typeface="AR P丸ゴシック体M" panose="020B0600010101010101" pitchFamily="50" charset="-128"/>
                <a:ea typeface="AR P丸ゴシック体M" panose="020B0600010101010101" pitchFamily="50" charset="-128"/>
              </a:rPr>
              <a:t>１９４名</a:t>
            </a:r>
            <a:r>
              <a:rPr lang="ja-JP" altLang="ja-JP" sz="3200" dirty="0">
                <a:latin typeface="AR P丸ゴシック体M" panose="020B0600010101010101" pitchFamily="50" charset="-128"/>
                <a:ea typeface="AR P丸ゴシック体M" panose="020B0600010101010101" pitchFamily="50" charset="-128"/>
              </a:rPr>
              <a:t>　大人　</a:t>
            </a:r>
            <a:r>
              <a:rPr lang="ja-JP" altLang="ja-JP" sz="3200" dirty="0" smtClean="0">
                <a:latin typeface="AR P丸ゴシック体M" panose="020B0600010101010101" pitchFamily="50" charset="-128"/>
                <a:ea typeface="AR P丸ゴシック体M" panose="020B0600010101010101" pitchFamily="50" charset="-128"/>
              </a:rPr>
              <a:t>１１０名</a:t>
            </a:r>
            <a:endParaRPr lang="en-US" altLang="ja-JP" sz="3200" dirty="0" smtClean="0">
              <a:latin typeface="AR P丸ゴシック体M" panose="020B0600010101010101" pitchFamily="50" charset="-128"/>
              <a:ea typeface="AR P丸ゴシック体M" panose="020B0600010101010101" pitchFamily="50" charset="-128"/>
            </a:endParaRPr>
          </a:p>
          <a:p>
            <a:pPr marL="45720" indent="0">
              <a:buNone/>
            </a:pPr>
            <a:r>
              <a:rPr lang="ja-JP" altLang="en-US" sz="3200" dirty="0">
                <a:latin typeface="AR P丸ゴシック体M" panose="020B0600010101010101" pitchFamily="50" charset="-128"/>
                <a:ea typeface="AR P丸ゴシック体M" panose="020B0600010101010101" pitchFamily="50" charset="-128"/>
              </a:rPr>
              <a:t>　</a:t>
            </a:r>
            <a:r>
              <a:rPr lang="ja-JP" altLang="en-US" sz="3200" dirty="0" smtClean="0">
                <a:latin typeface="AR P丸ゴシック体M" panose="020B0600010101010101" pitchFamily="50" charset="-128"/>
                <a:ea typeface="AR P丸ゴシック体M" panose="020B0600010101010101" pitchFamily="50" charset="-128"/>
              </a:rPr>
              <a:t>　　　　　　 </a:t>
            </a:r>
            <a:r>
              <a:rPr lang="ja-JP" altLang="ja-JP" sz="3200" dirty="0">
                <a:latin typeface="AR P丸ゴシック体M" panose="020B0600010101010101" pitchFamily="50" charset="-128"/>
                <a:ea typeface="AR P丸ゴシック体M" panose="020B0600010101010101" pitchFamily="50" charset="-128"/>
              </a:rPr>
              <a:t>　合計３０４名</a:t>
            </a:r>
          </a:p>
          <a:p>
            <a:r>
              <a:rPr lang="ja-JP" altLang="ja-JP" sz="3200" dirty="0" smtClean="0">
                <a:latin typeface="AR P丸ゴシック体M" panose="020B0600010101010101" pitchFamily="50" charset="-128"/>
                <a:ea typeface="AR P丸ゴシック体M" panose="020B0600010101010101" pitchFamily="50" charset="-128"/>
              </a:rPr>
              <a:t>子ども</a:t>
            </a:r>
            <a:r>
              <a:rPr lang="ja-JP" altLang="ja-JP" sz="3200" dirty="0">
                <a:latin typeface="AR P丸ゴシック体M" panose="020B0600010101010101" pitchFamily="50" charset="-128"/>
                <a:ea typeface="AR P丸ゴシック体M" panose="020B0600010101010101" pitchFamily="50" charset="-128"/>
              </a:rPr>
              <a:t>の参加率　</a:t>
            </a:r>
            <a:r>
              <a:rPr lang="ja-JP" altLang="ja-JP" sz="3200" dirty="0" smtClean="0">
                <a:latin typeface="AR P丸ゴシック体M" panose="020B0600010101010101" pitchFamily="50" charset="-128"/>
                <a:ea typeface="AR P丸ゴシック体M" panose="020B0600010101010101" pitchFamily="50" charset="-128"/>
              </a:rPr>
              <a:t>３４％</a:t>
            </a:r>
            <a:endParaRPr lang="en-US" altLang="ja-JP" sz="3200" dirty="0" smtClean="0">
              <a:latin typeface="AR P丸ゴシック体M" panose="020B0600010101010101" pitchFamily="50" charset="-128"/>
              <a:ea typeface="AR P丸ゴシック体M" panose="020B0600010101010101" pitchFamily="50" charset="-128"/>
            </a:endParaRPr>
          </a:p>
          <a:p>
            <a:r>
              <a:rPr lang="ja-JP" altLang="en-US" sz="3200" dirty="0">
                <a:latin typeface="AR P丸ゴシック体M" panose="020B0600010101010101" pitchFamily="50" charset="-128"/>
                <a:ea typeface="AR P丸ゴシック体M" panose="020B0600010101010101" pitchFamily="50" charset="-128"/>
              </a:rPr>
              <a:t>地区</a:t>
            </a:r>
            <a:r>
              <a:rPr lang="ja-JP" altLang="en-US" sz="3200" dirty="0" smtClean="0">
                <a:latin typeface="AR P丸ゴシック体M" panose="020B0600010101010101" pitchFamily="50" charset="-128"/>
                <a:ea typeface="AR P丸ゴシック体M" panose="020B0600010101010101" pitchFamily="50" charset="-128"/>
              </a:rPr>
              <a:t>消防団、育成会役員、地区理事</a:t>
            </a:r>
            <a:endParaRPr lang="ja-JP" altLang="ja-JP" sz="3200" dirty="0">
              <a:latin typeface="AR P丸ゴシック体M" panose="020B0600010101010101" pitchFamily="50" charset="-128"/>
              <a:ea typeface="AR P丸ゴシック体M" panose="020B0600010101010101" pitchFamily="50" charset="-128"/>
            </a:endParaRPr>
          </a:p>
          <a:p>
            <a:endParaRPr kumimoji="1" lang="ja-JP" altLang="en-US"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355706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8640"/>
            <a:ext cx="9064212" cy="6408117"/>
          </a:xfrm>
        </p:spPr>
      </p:pic>
      <p:sp>
        <p:nvSpPr>
          <p:cNvPr id="3" name="円/楕円 2"/>
          <p:cNvSpPr/>
          <p:nvPr/>
        </p:nvSpPr>
        <p:spPr>
          <a:xfrm>
            <a:off x="3995936" y="3429000"/>
            <a:ext cx="3240360" cy="3240360"/>
          </a:xfrm>
          <a:prstGeom prst="ellipse">
            <a:avLst/>
          </a:prstGeom>
          <a:solidFill>
            <a:schemeClr val="tx2">
              <a:alpha val="14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813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548680"/>
            <a:ext cx="7315200" cy="1154097"/>
          </a:xfrm>
        </p:spPr>
        <p:txBody>
          <a:bodyPr>
            <a:normAutofit fontScale="90000"/>
          </a:bodyPr>
          <a:lstStyle/>
          <a:p>
            <a:r>
              <a:rPr lang="ja-JP" altLang="ja-JP" dirty="0"/>
              <a:t/>
            </a:r>
            <a:br>
              <a:rPr lang="ja-JP" altLang="ja-JP" dirty="0"/>
            </a:br>
            <a:r>
              <a:rPr lang="ja-JP" altLang="ja-JP" b="1" dirty="0">
                <a:latin typeface="AR P丸ゴシック体M" panose="020B0600010101010101" pitchFamily="50" charset="-128"/>
                <a:ea typeface="AR P丸ゴシック体M" panose="020B0600010101010101" pitchFamily="50" charset="-128"/>
              </a:rPr>
              <a:t>参加者の</a:t>
            </a:r>
            <a:r>
              <a:rPr lang="ja-JP" altLang="ja-JP" b="1" dirty="0" smtClean="0">
                <a:latin typeface="AR P丸ゴシック体M" panose="020B0600010101010101" pitchFamily="50" charset="-128"/>
                <a:ea typeface="AR P丸ゴシック体M" panose="020B0600010101010101" pitchFamily="50" charset="-128"/>
              </a:rPr>
              <a:t>感想</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idx="1"/>
          </p:nvPr>
        </p:nvSpPr>
        <p:spPr/>
        <p:txBody>
          <a:bodyPr/>
          <a:lstStyle/>
          <a:p>
            <a:endParaRPr kumimoji="1" lang="en-US" altLang="ja-JP" dirty="0" smtClean="0"/>
          </a:p>
          <a:p>
            <a:endParaRPr kumimoji="1" lang="ja-JP"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916832"/>
            <a:ext cx="6834632"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437817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548680"/>
            <a:ext cx="7315200" cy="1154097"/>
          </a:xfrm>
        </p:spPr>
        <p:txBody>
          <a:bodyPr/>
          <a:lstStyle/>
          <a:p>
            <a:r>
              <a:rPr kumimoji="1" lang="ja-JP" altLang="en-US" dirty="0" smtClean="0"/>
              <a:t>子ども</a:t>
            </a:r>
            <a:endParaRPr kumimoji="1" lang="ja-JP" altLang="en-US" dirty="0"/>
          </a:p>
        </p:txBody>
      </p:sp>
      <p:sp>
        <p:nvSpPr>
          <p:cNvPr id="3" name="コンテンツ プレースホルダー 2"/>
          <p:cNvSpPr>
            <a:spLocks noGrp="1"/>
          </p:cNvSpPr>
          <p:nvPr>
            <p:ph idx="1"/>
          </p:nvPr>
        </p:nvSpPr>
        <p:spPr>
          <a:xfrm>
            <a:off x="827584" y="1772816"/>
            <a:ext cx="7315200" cy="3539527"/>
          </a:xfrm>
        </p:spPr>
        <p:txBody>
          <a:bodyPr/>
          <a:lstStyle/>
          <a:p>
            <a:r>
              <a:rPr lang="ja-JP" altLang="ja-JP" dirty="0" smtClean="0">
                <a:latin typeface="AR P丸ゴシック体M" panose="020B0600010101010101" pitchFamily="50" charset="-128"/>
                <a:ea typeface="AR P丸ゴシック体M" panose="020B0600010101010101" pitchFamily="50" charset="-128"/>
              </a:rPr>
              <a:t>暑かった</a:t>
            </a:r>
            <a:r>
              <a:rPr lang="ja-JP" altLang="ja-JP" dirty="0">
                <a:latin typeface="AR P丸ゴシック体M" panose="020B0600010101010101" pitchFamily="50" charset="-128"/>
                <a:ea typeface="AR P丸ゴシック体M" panose="020B0600010101010101" pitchFamily="50" charset="-128"/>
              </a:rPr>
              <a:t>けど楽しかった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みんな</a:t>
            </a:r>
            <a:r>
              <a:rPr lang="ja-JP" altLang="ja-JP" dirty="0">
                <a:latin typeface="AR P丸ゴシック体M" panose="020B0600010101010101" pitchFamily="50" charset="-128"/>
                <a:ea typeface="AR P丸ゴシック体M" panose="020B0600010101010101" pitchFamily="50" charset="-128"/>
              </a:rPr>
              <a:t>で大きな声を出して町内を回れて楽しかった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拍子木</a:t>
            </a:r>
            <a:r>
              <a:rPr lang="ja-JP" altLang="ja-JP" dirty="0">
                <a:latin typeface="AR P丸ゴシック体M" panose="020B0600010101010101" pitchFamily="50" charset="-128"/>
                <a:ea typeface="AR P丸ゴシック体M" panose="020B0600010101010101" pitchFamily="50" charset="-128"/>
              </a:rPr>
              <a:t>の音が大きかったけどみんなで元気に回れて良かった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火</a:t>
            </a:r>
            <a:r>
              <a:rPr lang="ja-JP" altLang="ja-JP" dirty="0">
                <a:latin typeface="AR P丸ゴシック体M" panose="020B0600010101010101" pitchFamily="50" charset="-128"/>
                <a:ea typeface="AR P丸ゴシック体M" panose="020B0600010101010101" pitchFamily="50" charset="-128"/>
              </a:rPr>
              <a:t>に気を付けようと思った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火遊び</a:t>
            </a:r>
            <a:r>
              <a:rPr lang="ja-JP" altLang="ja-JP" dirty="0">
                <a:latin typeface="AR P丸ゴシック体M" panose="020B0600010101010101" pitchFamily="50" charset="-128"/>
                <a:ea typeface="AR P丸ゴシック体M" panose="020B0600010101010101" pitchFamily="50" charset="-128"/>
              </a:rPr>
              <a:t>、夜更かしはしないでおこうと思った。</a:t>
            </a:r>
          </a:p>
          <a:p>
            <a:endParaRPr kumimoji="1" lang="ja-JP" altLang="en-US"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2376989805"/>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p:cNvSpPr>
            <a:spLocks noGrp="1"/>
          </p:cNvSpPr>
          <p:nvPr>
            <p:ph type="title"/>
          </p:nvPr>
        </p:nvSpPr>
        <p:spPr>
          <a:xfrm>
            <a:off x="899592" y="764704"/>
            <a:ext cx="7315200" cy="1154097"/>
          </a:xfrm>
        </p:spPr>
        <p:txBody>
          <a:bodyPr/>
          <a:lstStyle/>
          <a:p>
            <a:r>
              <a:rPr lang="ja-JP" altLang="ja-JP" b="1" dirty="0">
                <a:latin typeface="AR丸ゴシック体M" panose="020B0609010101010101" pitchFamily="49" charset="-128"/>
                <a:ea typeface="AR丸ゴシック体M" panose="020B0609010101010101" pitchFamily="49" charset="-128"/>
              </a:rPr>
              <a:t>社北地区　夜回り駅伝</a:t>
            </a:r>
            <a:endParaRPr kumimoji="1" lang="ja-JP" altLang="en-US" dirty="0">
              <a:latin typeface="AR丸ゴシック体M" panose="020B0609010101010101" pitchFamily="49" charset="-128"/>
              <a:ea typeface="AR丸ゴシック体M" panose="020B0609010101010101" pitchFamily="49" charset="-128"/>
            </a:endParaRPr>
          </a:p>
        </p:txBody>
      </p:sp>
      <p:sp>
        <p:nvSpPr>
          <p:cNvPr id="2" name="コンテンツ プレースホルダー 1"/>
          <p:cNvSpPr>
            <a:spLocks noGrp="1"/>
          </p:cNvSpPr>
          <p:nvPr>
            <p:ph idx="1"/>
          </p:nvPr>
        </p:nvSpPr>
        <p:spPr>
          <a:xfrm>
            <a:off x="899592" y="2276872"/>
            <a:ext cx="7315200" cy="3539527"/>
          </a:xfrm>
        </p:spPr>
        <p:txBody>
          <a:bodyPr/>
          <a:lstStyle/>
          <a:p>
            <a:pPr marL="45720" indent="0">
              <a:buNone/>
            </a:pPr>
            <a:r>
              <a:rPr lang="en-US" altLang="ja-JP" dirty="0">
                <a:latin typeface="AR丸ゴシック体M" panose="020B0609010101010101" pitchFamily="49" charset="-128"/>
                <a:ea typeface="AR丸ゴシック体M" panose="020B0609010101010101" pitchFamily="49" charset="-128"/>
              </a:rPr>
              <a:t> </a:t>
            </a:r>
            <a:endParaRPr lang="ja-JP" altLang="ja-JP" dirty="0">
              <a:latin typeface="AR丸ゴシック体M" panose="020B0609010101010101" pitchFamily="49" charset="-128"/>
              <a:ea typeface="AR丸ゴシック体M" panose="020B0609010101010101" pitchFamily="49" charset="-128"/>
            </a:endParaRPr>
          </a:p>
          <a:p>
            <a:r>
              <a:rPr lang="ja-JP" altLang="ja-JP" dirty="0">
                <a:latin typeface="AR丸ゴシック体M" panose="020B0609010101010101" pitchFamily="49" charset="-128"/>
                <a:ea typeface="AR丸ゴシック体M" panose="020B0609010101010101" pitchFamily="49" charset="-128"/>
              </a:rPr>
              <a:t>夏休み期間中の日曜日に各町内をリレー形式でつなぎ</a:t>
            </a:r>
          </a:p>
          <a:p>
            <a:pPr marL="45720" indent="0">
              <a:buNone/>
            </a:pPr>
            <a:r>
              <a:rPr lang="ja-JP" altLang="en-US" dirty="0" smtClean="0">
                <a:latin typeface="AR丸ゴシック体M" panose="020B0609010101010101" pitchFamily="49" charset="-128"/>
                <a:ea typeface="AR丸ゴシック体M" panose="020B0609010101010101" pitchFamily="49" charset="-128"/>
              </a:rPr>
              <a:t>　</a:t>
            </a:r>
            <a:r>
              <a:rPr lang="ja-JP" altLang="ja-JP" dirty="0" smtClean="0">
                <a:latin typeface="AR丸ゴシック体M" panose="020B0609010101010101" pitchFamily="49" charset="-128"/>
                <a:ea typeface="AR丸ゴシック体M" panose="020B0609010101010101" pitchFamily="49" charset="-128"/>
              </a:rPr>
              <a:t>火</a:t>
            </a:r>
            <a:r>
              <a:rPr lang="ja-JP" altLang="ja-JP" dirty="0">
                <a:latin typeface="AR丸ゴシック体M" panose="020B0609010101010101" pitchFamily="49" charset="-128"/>
                <a:ea typeface="AR丸ゴシック体M" panose="020B0609010101010101" pitchFamily="49" charset="-128"/>
              </a:rPr>
              <a:t>の用心を呼びかけてまわります。</a:t>
            </a:r>
          </a:p>
          <a:p>
            <a:pPr marL="45720" indent="0">
              <a:buNone/>
            </a:pPr>
            <a:endParaRPr lang="ja-JP" altLang="ja-JP" dirty="0">
              <a:latin typeface="AR丸ゴシック体M" panose="020B0609010101010101" pitchFamily="49" charset="-128"/>
              <a:ea typeface="AR丸ゴシック体M" panose="020B0609010101010101" pitchFamily="49" charset="-128"/>
            </a:endParaRPr>
          </a:p>
          <a:p>
            <a:r>
              <a:rPr lang="ja-JP" altLang="ja-JP" dirty="0">
                <a:latin typeface="AR丸ゴシック体M" panose="020B0609010101010101" pitchFamily="49" charset="-128"/>
                <a:ea typeface="AR丸ゴシック体M" panose="020B0609010101010101" pitchFamily="49" charset="-128"/>
              </a:rPr>
              <a:t>社北地区では２６年度から夜回り駅伝をはじめ今年で</a:t>
            </a:r>
          </a:p>
          <a:p>
            <a:pPr marL="45720" indent="0">
              <a:buNone/>
            </a:pPr>
            <a:r>
              <a:rPr lang="ja-JP" altLang="en-US" dirty="0" smtClean="0">
                <a:latin typeface="AR丸ゴシック体M" panose="020B0609010101010101" pitchFamily="49" charset="-128"/>
                <a:ea typeface="AR丸ゴシック体M" panose="020B0609010101010101" pitchFamily="49" charset="-128"/>
              </a:rPr>
              <a:t>　</a:t>
            </a:r>
            <a:r>
              <a:rPr lang="ja-JP" altLang="ja-JP" dirty="0" smtClean="0">
                <a:latin typeface="AR丸ゴシック体M" panose="020B0609010101010101" pitchFamily="49" charset="-128"/>
                <a:ea typeface="AR丸ゴシック体M" panose="020B0609010101010101" pitchFamily="49" charset="-128"/>
              </a:rPr>
              <a:t>３年目</a:t>
            </a:r>
            <a:r>
              <a:rPr lang="ja-JP" altLang="ja-JP" dirty="0">
                <a:latin typeface="AR丸ゴシック体M" panose="020B0609010101010101" pitchFamily="49" charset="-128"/>
                <a:ea typeface="AR丸ゴシック体M" panose="020B0609010101010101" pitchFamily="49" charset="-128"/>
              </a:rPr>
              <a:t>の事業になります。</a:t>
            </a:r>
            <a:endParaRPr kumimoji="1" lang="ja-JP" altLang="en-US" dirty="0">
              <a:latin typeface="AR丸ゴシック体M" panose="020B0609010101010101" pitchFamily="49" charset="-128"/>
              <a:ea typeface="AR丸ゴシック体M" panose="020B0609010101010101" pitchFamily="49" charset="-128"/>
            </a:endParaRPr>
          </a:p>
        </p:txBody>
      </p:sp>
    </p:spTree>
    <p:extLst>
      <p:ext uri="{BB962C8B-B14F-4D97-AF65-F5344CB8AC3E}">
        <p14:creationId xmlns:p14="http://schemas.microsoft.com/office/powerpoint/2010/main" val="298113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548680"/>
            <a:ext cx="7315200" cy="1154097"/>
          </a:xfrm>
        </p:spPr>
        <p:txBody>
          <a:bodyPr/>
          <a:lstStyle/>
          <a:p>
            <a:r>
              <a:rPr kumimoji="1" lang="ja-JP" altLang="en-US" dirty="0" smtClean="0"/>
              <a:t>大人</a:t>
            </a:r>
            <a:endParaRPr kumimoji="1" lang="ja-JP" altLang="en-US" dirty="0"/>
          </a:p>
        </p:txBody>
      </p:sp>
      <p:sp>
        <p:nvSpPr>
          <p:cNvPr id="3" name="コンテンツ プレースホルダー 2"/>
          <p:cNvSpPr>
            <a:spLocks noGrp="1"/>
          </p:cNvSpPr>
          <p:nvPr>
            <p:ph idx="1"/>
          </p:nvPr>
        </p:nvSpPr>
        <p:spPr>
          <a:xfrm>
            <a:off x="914400" y="1700808"/>
            <a:ext cx="7315200" cy="4824535"/>
          </a:xfrm>
        </p:spPr>
        <p:txBody>
          <a:bodyPr>
            <a:normAutofit fontScale="92500" lnSpcReduction="10000"/>
          </a:bodyPr>
          <a:lstStyle/>
          <a:p>
            <a:r>
              <a:rPr lang="ja-JP" altLang="ja-JP" dirty="0" smtClean="0">
                <a:latin typeface="AR P丸ゴシック体M" panose="020B0600010101010101" pitchFamily="50" charset="-128"/>
                <a:ea typeface="AR P丸ゴシック体M" panose="020B0600010101010101" pitchFamily="50" charset="-128"/>
              </a:rPr>
              <a:t>ひとり</a:t>
            </a:r>
            <a:r>
              <a:rPr lang="ja-JP" altLang="ja-JP" dirty="0">
                <a:latin typeface="AR P丸ゴシック体M" panose="020B0600010101010101" pitchFamily="50" charset="-128"/>
                <a:ea typeface="AR P丸ゴシック体M" panose="020B0600010101010101" pitchFamily="50" charset="-128"/>
              </a:rPr>
              <a:t>ひとりが大きな声で掛け声を掛けていたので地区の方からお褒めの言葉を頂きました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消防団</a:t>
            </a:r>
            <a:r>
              <a:rPr lang="ja-JP" altLang="ja-JP" dirty="0">
                <a:latin typeface="AR P丸ゴシック体M" panose="020B0600010101010101" pitchFamily="50" charset="-128"/>
                <a:ea typeface="AR P丸ゴシック体M" panose="020B0600010101010101" pitchFamily="50" charset="-128"/>
              </a:rPr>
              <a:t>の方々が来て下さったおかげで</a:t>
            </a:r>
            <a:r>
              <a:rPr lang="ja-JP" altLang="ja-JP">
                <a:latin typeface="AR P丸ゴシック体M" panose="020B0600010101010101" pitchFamily="50" charset="-128"/>
                <a:ea typeface="AR P丸ゴシック体M" panose="020B0600010101010101" pitchFamily="50" charset="-128"/>
              </a:rPr>
              <a:t>夜回り</a:t>
            </a:r>
            <a:r>
              <a:rPr lang="ja-JP" altLang="ja-JP" smtClean="0">
                <a:latin typeface="AR P丸ゴシック体M" panose="020B0600010101010101" pitchFamily="50" charset="-128"/>
                <a:ea typeface="AR P丸ゴシック体M" panose="020B0600010101010101" pitchFamily="50" charset="-128"/>
              </a:rPr>
              <a:t>の</a:t>
            </a:r>
            <a:r>
              <a:rPr lang="ja-JP" altLang="en-US" smtClean="0">
                <a:latin typeface="AR P丸ゴシック体M" panose="020B0600010101010101" pitchFamily="50" charset="-128"/>
                <a:ea typeface="AR P丸ゴシック体M" panose="020B0600010101010101" pitchFamily="50" charset="-128"/>
              </a:rPr>
              <a:t>雰</a:t>
            </a:r>
            <a:r>
              <a:rPr lang="ja-JP" altLang="ja-JP" smtClean="0">
                <a:latin typeface="AR P丸ゴシック体M" panose="020B0600010101010101" pitchFamily="50" charset="-128"/>
                <a:ea typeface="AR P丸ゴシック体M" panose="020B0600010101010101" pitchFamily="50" charset="-128"/>
              </a:rPr>
              <a:t>囲気</a:t>
            </a:r>
            <a:r>
              <a:rPr lang="ja-JP" altLang="ja-JP" dirty="0">
                <a:latin typeface="AR P丸ゴシック体M" panose="020B0600010101010101" pitchFamily="50" charset="-128"/>
                <a:ea typeface="AR P丸ゴシック体M" panose="020B0600010101010101" pitchFamily="50" charset="-128"/>
              </a:rPr>
              <a:t>が出てみんなもやる気が出て大変ありがたかった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予想</a:t>
            </a:r>
            <a:r>
              <a:rPr lang="ja-JP" altLang="ja-JP" dirty="0">
                <a:latin typeface="AR P丸ゴシック体M" panose="020B0600010101010101" pitchFamily="50" charset="-128"/>
                <a:ea typeface="AR P丸ゴシック体M" panose="020B0600010101010101" pitchFamily="50" charset="-128"/>
              </a:rPr>
              <a:t>していた以上に多くの子どもたち、大人が参加してくれて防火への関心の高さを感じました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子供</a:t>
            </a:r>
            <a:r>
              <a:rPr lang="ja-JP" altLang="ja-JP" dirty="0">
                <a:latin typeface="AR P丸ゴシック体M" panose="020B0600010101010101" pitchFamily="50" charset="-128"/>
                <a:ea typeface="AR P丸ゴシック体M" panose="020B0600010101010101" pitchFamily="50" charset="-128"/>
              </a:rPr>
              <a:t>達は暑い中大きな声を出しながら町内を歩き、途中会った方々が労いの言葉をかけてくださり、防火だけでなく地域の交流にも通じていくものだと思いました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言葉</a:t>
            </a:r>
            <a:r>
              <a:rPr lang="ja-JP" altLang="ja-JP" dirty="0">
                <a:latin typeface="AR P丸ゴシック体M" panose="020B0600010101010101" pitchFamily="50" charset="-128"/>
                <a:ea typeface="AR P丸ゴシック体M" panose="020B0600010101010101" pitchFamily="50" charset="-128"/>
              </a:rPr>
              <a:t>だけで「火の用心」と分かっているつもりでしたが、実際に町内を歩き拍子木を叩きながら掛け声をかけて練り歩くことで防火の意識が</a:t>
            </a:r>
            <a:r>
              <a:rPr lang="ja-JP" altLang="ja-JP" dirty="0" smtClean="0">
                <a:latin typeface="AR P丸ゴシック体M" panose="020B0600010101010101" pitchFamily="50" charset="-128"/>
                <a:ea typeface="AR P丸ゴシック体M" panose="020B0600010101010101" pitchFamily="50" charset="-128"/>
              </a:rPr>
              <a:t>高まりました</a:t>
            </a:r>
            <a:r>
              <a:rPr lang="ja-JP" altLang="ja-JP" dirty="0">
                <a:latin typeface="AR P丸ゴシック体M" panose="020B0600010101010101" pitchFamily="50" charset="-128"/>
                <a:ea typeface="AR P丸ゴシック体M" panose="020B0600010101010101" pitchFamily="50" charset="-128"/>
              </a:rPr>
              <a:t>。</a:t>
            </a:r>
          </a:p>
          <a:p>
            <a:endParaRPr kumimoji="1" lang="ja-JP" altLang="en-US" dirty="0"/>
          </a:p>
        </p:txBody>
      </p:sp>
    </p:spTree>
    <p:extLst>
      <p:ext uri="{BB962C8B-B14F-4D97-AF65-F5344CB8AC3E}">
        <p14:creationId xmlns:p14="http://schemas.microsoft.com/office/powerpoint/2010/main" val="150361355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476672"/>
            <a:ext cx="7315200" cy="1154097"/>
          </a:xfrm>
        </p:spPr>
        <p:txBody>
          <a:bodyPr/>
          <a:lstStyle/>
          <a:p>
            <a:r>
              <a:rPr lang="ja-JP" altLang="en-US" dirty="0">
                <a:latin typeface="AR P丸ゴシック体M" panose="020B0600010101010101" pitchFamily="50" charset="-128"/>
                <a:ea typeface="AR P丸ゴシック体M" panose="020B0600010101010101" pitchFamily="50" charset="-128"/>
              </a:rPr>
              <a:t>反省点</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idx="1"/>
          </p:nvPr>
        </p:nvSpPr>
        <p:spPr>
          <a:xfrm>
            <a:off x="467544" y="1772817"/>
            <a:ext cx="8136904" cy="4536544"/>
          </a:xfrm>
        </p:spPr>
        <p:txBody>
          <a:bodyPr>
            <a:normAutofit/>
          </a:bodyPr>
          <a:lstStyle/>
          <a:p>
            <a:r>
              <a:rPr lang="ja-JP" altLang="ja-JP" dirty="0">
                <a:latin typeface="AR P丸ゴシック体M" panose="020B0600010101010101" pitchFamily="50" charset="-128"/>
                <a:ea typeface="AR P丸ゴシック体M" panose="020B0600010101010101" pitchFamily="50" charset="-128"/>
              </a:rPr>
              <a:t>今年度は夜回り駅伝の出発時間を１８：００以降にする様にお願いした為、暑過ぎずまわる事が出来ました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夜</a:t>
            </a:r>
            <a:r>
              <a:rPr lang="ja-JP" altLang="ja-JP" dirty="0">
                <a:latin typeface="AR P丸ゴシック体M" panose="020B0600010101010101" pitchFamily="50" charset="-128"/>
                <a:ea typeface="AR P丸ゴシック体M" panose="020B0600010101010101" pitchFamily="50" charset="-128"/>
              </a:rPr>
              <a:t>暗くなる時間帯になるので親子での参加を呼びかけた為大人の参加者も増えてきました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en-US" altLang="ja-JP" dirty="0" smtClean="0">
                <a:latin typeface="AR P丸ゴシック体M" panose="020B0600010101010101" pitchFamily="50" charset="-128"/>
                <a:ea typeface="AR P丸ゴシック体M" panose="020B0600010101010101" pitchFamily="50" charset="-128"/>
              </a:rPr>
              <a:t>3</a:t>
            </a:r>
            <a:r>
              <a:rPr lang="ja-JP" altLang="ja-JP" dirty="0">
                <a:latin typeface="AR P丸ゴシック体M" panose="020B0600010101010101" pitchFamily="50" charset="-128"/>
                <a:ea typeface="AR P丸ゴシック体M" panose="020B0600010101010101" pitchFamily="50" charset="-128"/>
              </a:rPr>
              <a:t>年目という事</a:t>
            </a:r>
            <a:r>
              <a:rPr lang="ja-JP" altLang="ja-JP">
                <a:latin typeface="AR P丸ゴシック体M" panose="020B0600010101010101" pitchFamily="50" charset="-128"/>
                <a:ea typeface="AR P丸ゴシック体M" panose="020B0600010101010101" pitchFamily="50" charset="-128"/>
              </a:rPr>
              <a:t>も</a:t>
            </a:r>
            <a:r>
              <a:rPr lang="ja-JP" altLang="ja-JP" smtClean="0">
                <a:latin typeface="AR P丸ゴシック体M" panose="020B0600010101010101" pitchFamily="50" charset="-128"/>
                <a:ea typeface="AR P丸ゴシック体M" panose="020B0600010101010101" pitchFamily="50" charset="-128"/>
              </a:rPr>
              <a:t>あり</a:t>
            </a:r>
            <a:r>
              <a:rPr lang="ja-JP" altLang="en-US" smtClean="0">
                <a:latin typeface="AR P丸ゴシック体M" panose="020B0600010101010101" pitchFamily="50" charset="-128"/>
                <a:ea typeface="AR P丸ゴシック体M" panose="020B0600010101010101" pitchFamily="50" charset="-128"/>
              </a:rPr>
              <a:t>昨年</a:t>
            </a:r>
            <a:r>
              <a:rPr lang="ja-JP" altLang="ja-JP" smtClean="0">
                <a:latin typeface="AR P丸ゴシック体M" panose="020B0600010101010101" pitchFamily="50" charset="-128"/>
                <a:ea typeface="AR P丸ゴシック体M" panose="020B0600010101010101" pitchFamily="50" charset="-128"/>
              </a:rPr>
              <a:t>、</a:t>
            </a:r>
            <a:r>
              <a:rPr lang="ja-JP" altLang="ja-JP" dirty="0">
                <a:latin typeface="AR P丸ゴシック体M" panose="020B0600010101010101" pitchFamily="50" charset="-128"/>
                <a:ea typeface="AR P丸ゴシック体M" panose="020B0600010101010101" pitchFamily="50" charset="-128"/>
              </a:rPr>
              <a:t>一昨年と経験している子供たちが増えてきたので、大きな掛け声で火の用心</a:t>
            </a:r>
            <a:r>
              <a:rPr lang="ja-JP" altLang="ja-JP" dirty="0" smtClean="0">
                <a:latin typeface="AR P丸ゴシック体M" panose="020B0600010101010101" pitchFamily="50" charset="-128"/>
                <a:ea typeface="AR P丸ゴシック体M" panose="020B0600010101010101" pitchFamily="50" charset="-128"/>
              </a:rPr>
              <a:t>を呼びかけて</a:t>
            </a:r>
            <a:r>
              <a:rPr lang="ja-JP" altLang="ja-JP" dirty="0">
                <a:latin typeface="AR P丸ゴシック体M" panose="020B0600010101010101" pitchFamily="50" charset="-128"/>
                <a:ea typeface="AR P丸ゴシック体M" panose="020B0600010101010101" pitchFamily="50" charset="-128"/>
              </a:rPr>
              <a:t>回れるようになってきました</a:t>
            </a:r>
            <a:r>
              <a:rPr lang="ja-JP" altLang="ja-JP" dirty="0" smtClean="0">
                <a:latin typeface="AR P丸ゴシック体M" panose="020B0600010101010101" pitchFamily="50" charset="-128"/>
                <a:ea typeface="AR P丸ゴシック体M" panose="020B0600010101010101" pitchFamily="50" charset="-128"/>
              </a:rPr>
              <a:t>。</a:t>
            </a:r>
            <a:endParaRPr lang="en-US" altLang="ja-JP" dirty="0" smtClean="0">
              <a:latin typeface="AR P丸ゴシック体M" panose="020B0600010101010101" pitchFamily="50" charset="-128"/>
              <a:ea typeface="AR P丸ゴシック体M" panose="020B0600010101010101" pitchFamily="50" charset="-128"/>
            </a:endParaRPr>
          </a:p>
          <a:p>
            <a:endParaRPr lang="ja-JP" altLang="ja-JP" dirty="0">
              <a:latin typeface="AR P丸ゴシック体M" panose="020B0600010101010101" pitchFamily="50" charset="-128"/>
              <a:ea typeface="AR P丸ゴシック体M" panose="020B0600010101010101" pitchFamily="50" charset="-128"/>
            </a:endParaRPr>
          </a:p>
          <a:p>
            <a:r>
              <a:rPr lang="ja-JP" altLang="ja-JP" dirty="0" smtClean="0">
                <a:latin typeface="AR P丸ゴシック体M" panose="020B0600010101010101" pitchFamily="50" charset="-128"/>
                <a:ea typeface="AR P丸ゴシック体M" panose="020B0600010101010101" pitchFamily="50" charset="-128"/>
              </a:rPr>
              <a:t>古い</a:t>
            </a:r>
            <a:r>
              <a:rPr lang="ja-JP" altLang="ja-JP" dirty="0">
                <a:latin typeface="AR P丸ゴシック体M" panose="020B0600010101010101" pitchFamily="50" charset="-128"/>
                <a:ea typeface="AR P丸ゴシック体M" panose="020B0600010101010101" pitchFamily="50" charset="-128"/>
              </a:rPr>
              <a:t>町内では参加率が</a:t>
            </a:r>
            <a:r>
              <a:rPr lang="ja-JP" altLang="ja-JP" dirty="0" smtClean="0">
                <a:latin typeface="AR P丸ゴシック体M" panose="020B0600010101010101" pitchFamily="50" charset="-128"/>
                <a:ea typeface="AR P丸ゴシック体M" panose="020B0600010101010101" pitchFamily="50" charset="-128"/>
              </a:rPr>
              <a:t>高い</a:t>
            </a:r>
            <a:r>
              <a:rPr lang="ja-JP" altLang="en-US" dirty="0" smtClean="0">
                <a:latin typeface="AR P丸ゴシック体M" panose="020B0600010101010101" pitchFamily="50" charset="-128"/>
                <a:ea typeface="AR P丸ゴシック体M" panose="020B0600010101010101" pitchFamily="50" charset="-128"/>
              </a:rPr>
              <a:t>ものの</a:t>
            </a:r>
            <a:r>
              <a:rPr lang="ja-JP" altLang="ja-JP" dirty="0" smtClean="0">
                <a:latin typeface="AR P丸ゴシック体M" panose="020B0600010101010101" pitchFamily="50" charset="-128"/>
                <a:ea typeface="AR P丸ゴシック体M" panose="020B0600010101010101" pitchFamily="50" charset="-128"/>
              </a:rPr>
              <a:t>、</a:t>
            </a:r>
            <a:r>
              <a:rPr lang="ja-JP" altLang="ja-JP" dirty="0">
                <a:latin typeface="AR P丸ゴシック体M" panose="020B0600010101010101" pitchFamily="50" charset="-128"/>
                <a:ea typeface="AR P丸ゴシック体M" panose="020B0600010101010101" pitchFamily="50" charset="-128"/>
              </a:rPr>
              <a:t>新しい町内</a:t>
            </a:r>
            <a:r>
              <a:rPr lang="ja-JP" altLang="ja-JP" dirty="0" smtClean="0">
                <a:latin typeface="AR P丸ゴシック体M" panose="020B0600010101010101" pitchFamily="50" charset="-128"/>
                <a:ea typeface="AR P丸ゴシック体M" panose="020B0600010101010101" pitchFamily="50" charset="-128"/>
              </a:rPr>
              <a:t>で</a:t>
            </a:r>
            <a:r>
              <a:rPr lang="ja-JP" altLang="en-US" dirty="0" smtClean="0">
                <a:latin typeface="AR P丸ゴシック体M" panose="020B0600010101010101" pitchFamily="50" charset="-128"/>
                <a:ea typeface="AR P丸ゴシック体M" panose="020B0600010101010101" pitchFamily="50" charset="-128"/>
              </a:rPr>
              <a:t>は低い傾向が見られ、課題を残す結果となりました</a:t>
            </a:r>
            <a:r>
              <a:rPr lang="ja-JP" altLang="ja-JP" dirty="0" smtClean="0">
                <a:latin typeface="AR P丸ゴシック体M" panose="020B0600010101010101" pitchFamily="50" charset="-128"/>
                <a:ea typeface="AR P丸ゴシック体M" panose="020B0600010101010101" pitchFamily="50" charset="-128"/>
              </a:rPr>
              <a:t>。</a:t>
            </a:r>
            <a:endParaRPr lang="ja-JP" altLang="ja-JP" dirty="0">
              <a:latin typeface="AR P丸ゴシック体M" panose="020B0600010101010101" pitchFamily="50" charset="-128"/>
              <a:ea typeface="AR P丸ゴシック体M" panose="020B0600010101010101" pitchFamily="50" charset="-128"/>
            </a:endParaRPr>
          </a:p>
          <a:p>
            <a:endParaRPr kumimoji="1" lang="ja-JP" altLang="en-US" dirty="0">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308641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548680"/>
            <a:ext cx="7315200" cy="1154097"/>
          </a:xfrm>
        </p:spPr>
        <p:txBody>
          <a:bodyPr/>
          <a:lstStyle/>
          <a:p>
            <a:r>
              <a:rPr kumimoji="1" lang="ja-JP" altLang="en-US" dirty="0" smtClean="0">
                <a:latin typeface="AR P丸ゴシック体M" panose="020B0600010101010101" pitchFamily="50" charset="-128"/>
                <a:ea typeface="AR P丸ゴシック体M" panose="020B0600010101010101" pitchFamily="50" charset="-128"/>
              </a:rPr>
              <a:t>今後の展開</a:t>
            </a:r>
            <a:endParaRPr kumimoji="1" lang="ja-JP" altLang="en-US" dirty="0">
              <a:latin typeface="AR P丸ゴシック体M" panose="020B0600010101010101" pitchFamily="50" charset="-128"/>
              <a:ea typeface="AR P丸ゴシック体M" panose="020B0600010101010101" pitchFamily="50" charset="-128"/>
            </a:endParaRPr>
          </a:p>
        </p:txBody>
      </p:sp>
      <p:sp>
        <p:nvSpPr>
          <p:cNvPr id="3" name="コンテンツ プレースホルダー 2"/>
          <p:cNvSpPr>
            <a:spLocks noGrp="1"/>
          </p:cNvSpPr>
          <p:nvPr>
            <p:ph idx="1"/>
          </p:nvPr>
        </p:nvSpPr>
        <p:spPr>
          <a:xfrm>
            <a:off x="323528" y="1916833"/>
            <a:ext cx="8208912" cy="4392528"/>
          </a:xfrm>
        </p:spPr>
        <p:txBody>
          <a:bodyPr/>
          <a:lstStyle/>
          <a:p>
            <a:r>
              <a:rPr lang="ja-JP" altLang="ja-JP" sz="2400" dirty="0">
                <a:latin typeface="AR P丸ゴシック体M" panose="020B0600010101010101" pitchFamily="50" charset="-128"/>
                <a:ea typeface="AR P丸ゴシック体M" panose="020B0600010101010101" pitchFamily="50" charset="-128"/>
              </a:rPr>
              <a:t>社北の育成会で</a:t>
            </a:r>
            <a:r>
              <a:rPr lang="ja-JP" altLang="ja-JP" sz="2400" dirty="0" smtClean="0">
                <a:latin typeface="AR P丸ゴシック体M" panose="020B0600010101010101" pitchFamily="50" charset="-128"/>
                <a:ea typeface="AR P丸ゴシック体M" panose="020B0600010101010101" pitchFamily="50" charset="-128"/>
              </a:rPr>
              <a:t>は</a:t>
            </a:r>
            <a:endParaRPr lang="en-US" altLang="ja-JP" sz="2400" dirty="0" smtClean="0">
              <a:latin typeface="AR P丸ゴシック体M" panose="020B0600010101010101" pitchFamily="50" charset="-128"/>
              <a:ea typeface="AR P丸ゴシック体M" panose="020B0600010101010101" pitchFamily="50" charset="-128"/>
            </a:endParaRPr>
          </a:p>
          <a:p>
            <a:pPr marL="45720" indent="0">
              <a:buNone/>
            </a:pPr>
            <a:r>
              <a:rPr lang="ja-JP" altLang="ja-JP" sz="2400" dirty="0" smtClean="0">
                <a:latin typeface="AR P丸ゴシック体M" panose="020B0600010101010101" pitchFamily="50" charset="-128"/>
                <a:ea typeface="AR P丸ゴシック体M" panose="020B0600010101010101" pitchFamily="50" charset="-128"/>
              </a:rPr>
              <a:t>「</a:t>
            </a:r>
            <a:r>
              <a:rPr lang="ja-JP" altLang="ja-JP" sz="2400" dirty="0">
                <a:latin typeface="AR P丸ゴシック体M" panose="020B0600010101010101" pitchFamily="50" charset="-128"/>
                <a:ea typeface="AR P丸ゴシック体M" panose="020B0600010101010101" pitchFamily="50" charset="-128"/>
              </a:rPr>
              <a:t>子どもたちが大人になっても社北に住んでて良かったと思い、大人になっても地域で協力できる子どもたち</a:t>
            </a:r>
            <a:r>
              <a:rPr lang="ja-JP" altLang="ja-JP" sz="2400" dirty="0" smtClean="0">
                <a:latin typeface="AR P丸ゴシック体M" panose="020B0600010101010101" pitchFamily="50" charset="-128"/>
                <a:ea typeface="AR P丸ゴシック体M" panose="020B0600010101010101" pitchFamily="50" charset="-128"/>
              </a:rPr>
              <a:t>を</a:t>
            </a:r>
            <a:r>
              <a:rPr lang="ja-JP" altLang="en-US" sz="2400" dirty="0" smtClean="0">
                <a:latin typeface="AR P丸ゴシック体M" panose="020B0600010101010101" pitchFamily="50" charset="-128"/>
                <a:ea typeface="AR P丸ゴシック体M" panose="020B0600010101010101" pitchFamily="50" charset="-128"/>
              </a:rPr>
              <a:t>育てる</a:t>
            </a:r>
            <a:r>
              <a:rPr lang="ja-JP" altLang="ja-JP" sz="2400" dirty="0" smtClean="0">
                <a:latin typeface="AR P丸ゴシック体M" panose="020B0600010101010101" pitchFamily="50" charset="-128"/>
                <a:ea typeface="AR P丸ゴシック体M" panose="020B0600010101010101" pitchFamily="50" charset="-128"/>
              </a:rPr>
              <a:t>」</a:t>
            </a:r>
            <a:endParaRPr lang="en-US" altLang="ja-JP" sz="2400" dirty="0" smtClean="0">
              <a:latin typeface="AR P丸ゴシック体M" panose="020B0600010101010101" pitchFamily="50" charset="-128"/>
              <a:ea typeface="AR P丸ゴシック体M" panose="020B0600010101010101" pitchFamily="50" charset="-128"/>
            </a:endParaRPr>
          </a:p>
          <a:p>
            <a:pPr marL="45720" indent="0">
              <a:buNone/>
            </a:pPr>
            <a:r>
              <a:rPr lang="ja-JP" altLang="ja-JP" sz="2400" dirty="0" smtClean="0">
                <a:latin typeface="AR P丸ゴシック体M" panose="020B0600010101010101" pitchFamily="50" charset="-128"/>
                <a:ea typeface="AR P丸ゴシック体M" panose="020B0600010101010101" pitchFamily="50" charset="-128"/>
              </a:rPr>
              <a:t>事</a:t>
            </a:r>
            <a:r>
              <a:rPr lang="ja-JP" altLang="ja-JP" sz="2400" dirty="0">
                <a:latin typeface="AR P丸ゴシック体M" panose="020B0600010101010101" pitchFamily="50" charset="-128"/>
                <a:ea typeface="AR P丸ゴシック体M" panose="020B0600010101010101" pitchFamily="50" charset="-128"/>
              </a:rPr>
              <a:t>を目標に活動をしています。</a:t>
            </a:r>
          </a:p>
          <a:p>
            <a:pPr marL="45720" indent="0">
              <a:buNone/>
            </a:pPr>
            <a:r>
              <a:rPr lang="ja-JP" altLang="en-US" sz="2400" dirty="0" smtClean="0">
                <a:latin typeface="AR P丸ゴシック体M" panose="020B0600010101010101" pitchFamily="50" charset="-128"/>
                <a:ea typeface="AR P丸ゴシック体M" panose="020B0600010101010101" pitchFamily="50" charset="-128"/>
              </a:rPr>
              <a:t>　</a:t>
            </a:r>
            <a:r>
              <a:rPr lang="ja-JP" altLang="ja-JP" sz="2400" dirty="0" smtClean="0">
                <a:latin typeface="AR P丸ゴシック体M" panose="020B0600010101010101" pitchFamily="50" charset="-128"/>
                <a:ea typeface="AR P丸ゴシック体M" panose="020B0600010101010101" pitchFamily="50" charset="-128"/>
              </a:rPr>
              <a:t>夜回り</a:t>
            </a:r>
            <a:r>
              <a:rPr lang="ja-JP" altLang="ja-JP" sz="2400" dirty="0">
                <a:latin typeface="AR P丸ゴシック体M" panose="020B0600010101010101" pitchFamily="50" charset="-128"/>
                <a:ea typeface="AR P丸ゴシック体M" panose="020B0600010101010101" pitchFamily="50" charset="-128"/>
              </a:rPr>
              <a:t>駅伝を通して防火の意識を高めると共</a:t>
            </a:r>
            <a:r>
              <a:rPr lang="ja-JP" altLang="ja-JP" sz="2400" dirty="0" smtClean="0">
                <a:latin typeface="AR P丸ゴシック体M" panose="020B0600010101010101" pitchFamily="50" charset="-128"/>
                <a:ea typeface="AR P丸ゴシック体M" panose="020B0600010101010101" pitchFamily="50" charset="-128"/>
              </a:rPr>
              <a:t>に</a:t>
            </a:r>
            <a:endParaRPr lang="en-US" altLang="ja-JP" sz="2400" dirty="0" smtClean="0">
              <a:latin typeface="AR P丸ゴシック体M" panose="020B0600010101010101" pitchFamily="50" charset="-128"/>
              <a:ea typeface="AR P丸ゴシック体M" panose="020B0600010101010101" pitchFamily="50" charset="-128"/>
            </a:endParaRPr>
          </a:p>
          <a:p>
            <a:pPr marL="45720" indent="0">
              <a:buNone/>
            </a:pPr>
            <a:r>
              <a:rPr lang="ja-JP" altLang="ja-JP" sz="2400" dirty="0" smtClean="0">
                <a:latin typeface="AR P丸ゴシック体M" panose="020B0600010101010101" pitchFamily="50" charset="-128"/>
                <a:ea typeface="AR P丸ゴシック体M" panose="020B0600010101010101" pitchFamily="50" charset="-128"/>
              </a:rPr>
              <a:t>地域</a:t>
            </a:r>
            <a:r>
              <a:rPr lang="ja-JP" altLang="ja-JP" sz="2400" dirty="0">
                <a:latin typeface="AR P丸ゴシック体M" panose="020B0600010101010101" pitchFamily="50" charset="-128"/>
                <a:ea typeface="AR P丸ゴシック体M" panose="020B0600010101010101" pitchFamily="50" charset="-128"/>
              </a:rPr>
              <a:t>で協力</a:t>
            </a:r>
            <a:r>
              <a:rPr lang="ja-JP" altLang="ja-JP" sz="2400" dirty="0" smtClean="0">
                <a:latin typeface="AR P丸ゴシック体M" panose="020B0600010101010101" pitchFamily="50" charset="-128"/>
                <a:ea typeface="AR P丸ゴシック体M" panose="020B0600010101010101" pitchFamily="50" charset="-128"/>
              </a:rPr>
              <a:t>できる子ども</a:t>
            </a:r>
            <a:r>
              <a:rPr lang="ja-JP" altLang="ja-JP" sz="2400" dirty="0">
                <a:latin typeface="AR P丸ゴシック体M" panose="020B0600010101010101" pitchFamily="50" charset="-128"/>
                <a:ea typeface="AR P丸ゴシック体M" panose="020B0600010101010101" pitchFamily="50" charset="-128"/>
              </a:rPr>
              <a:t>達になってくれればと思います。</a:t>
            </a:r>
          </a:p>
          <a:p>
            <a:endParaRPr kumimoji="1" lang="ja-JP" altLang="en-US" dirty="0"/>
          </a:p>
        </p:txBody>
      </p:sp>
    </p:spTree>
    <p:extLst>
      <p:ext uri="{BB962C8B-B14F-4D97-AF65-F5344CB8AC3E}">
        <p14:creationId xmlns:p14="http://schemas.microsoft.com/office/powerpoint/2010/main" val="2621239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23528" y="908720"/>
            <a:ext cx="8496944" cy="4331615"/>
          </a:xfrm>
        </p:spPr>
        <p:txBody>
          <a:bodyPr/>
          <a:lstStyle/>
          <a:p>
            <a:pPr marL="133350" algn="just">
              <a:spcAft>
                <a:spcPts val="0"/>
              </a:spcAft>
            </a:pPr>
            <a:r>
              <a:rPr lang="ja-JP" altLang="en-US" kern="100" dirty="0">
                <a:latin typeface="Century"/>
                <a:ea typeface="AR丸ゴシック体M"/>
                <a:cs typeface="ＭＳ 明朝"/>
              </a:rPr>
              <a:t> </a:t>
            </a:r>
            <a:r>
              <a:rPr lang="ja-JP" altLang="ja-JP" sz="2800" kern="100" dirty="0" smtClean="0">
                <a:latin typeface="Century"/>
                <a:ea typeface="AR丸ゴシック体M"/>
                <a:cs typeface="ＭＳ 明朝"/>
              </a:rPr>
              <a:t>今後</a:t>
            </a:r>
            <a:r>
              <a:rPr lang="ja-JP" altLang="ja-JP" sz="2800" kern="100" dirty="0">
                <a:latin typeface="Century"/>
                <a:ea typeface="AR丸ゴシック体M"/>
                <a:cs typeface="ＭＳ 明朝"/>
              </a:rPr>
              <a:t>は地区の消防団の協力を得ながら</a:t>
            </a:r>
            <a:r>
              <a:rPr lang="ja-JP" altLang="ja-JP" sz="2800" kern="100" dirty="0" smtClean="0">
                <a:latin typeface="Century"/>
                <a:ea typeface="AR丸ゴシック体M"/>
                <a:cs typeface="ＭＳ 明朝"/>
              </a:rPr>
              <a:t>、</a:t>
            </a:r>
            <a:endParaRPr lang="en-US" altLang="ja-JP" sz="2800" kern="100" dirty="0" smtClean="0">
              <a:latin typeface="Century"/>
              <a:ea typeface="AR丸ゴシック体M"/>
              <a:cs typeface="ＭＳ 明朝"/>
            </a:endParaRPr>
          </a:p>
          <a:p>
            <a:pPr marL="0" indent="0" algn="just">
              <a:spcAft>
                <a:spcPts val="0"/>
              </a:spcAft>
              <a:buNone/>
            </a:pPr>
            <a:r>
              <a:rPr lang="ja-JP" altLang="en-US" sz="2800" kern="100" dirty="0">
                <a:latin typeface="Century"/>
                <a:ea typeface="AR丸ゴシック体M"/>
                <a:cs typeface="ＭＳ 明朝"/>
              </a:rPr>
              <a:t>　</a:t>
            </a:r>
            <a:r>
              <a:rPr lang="ja-JP" altLang="ja-JP" sz="2800" kern="100" dirty="0" smtClean="0">
                <a:latin typeface="Century"/>
                <a:ea typeface="AR丸ゴシック体M"/>
                <a:cs typeface="ＭＳ 明朝"/>
              </a:rPr>
              <a:t>青少年</a:t>
            </a:r>
            <a:r>
              <a:rPr lang="ja-JP" altLang="ja-JP" sz="2800" kern="100" dirty="0">
                <a:latin typeface="Century"/>
                <a:ea typeface="AR丸ゴシック体M"/>
                <a:cs typeface="ＭＳ 明朝"/>
              </a:rPr>
              <a:t>育成市民会議や自治会連合会の協力も</a:t>
            </a:r>
            <a:r>
              <a:rPr lang="ja-JP" altLang="ja-JP" sz="2800" kern="100" dirty="0" smtClean="0">
                <a:latin typeface="Century"/>
                <a:ea typeface="AR丸ゴシック体M"/>
                <a:cs typeface="ＭＳ 明朝"/>
              </a:rPr>
              <a:t>お願</a:t>
            </a:r>
            <a:r>
              <a:rPr lang="en-US" altLang="ja-JP" sz="2800" kern="100" dirty="0" smtClean="0">
                <a:latin typeface="Century"/>
                <a:ea typeface="AR丸ゴシック体M"/>
                <a:cs typeface="ＭＳ 明朝"/>
              </a:rPr>
              <a:t> </a:t>
            </a:r>
          </a:p>
          <a:p>
            <a:pPr marL="0" indent="0" algn="just">
              <a:spcAft>
                <a:spcPts val="0"/>
              </a:spcAft>
              <a:buNone/>
            </a:pPr>
            <a:r>
              <a:rPr lang="en-US" altLang="ja-JP" sz="2800" kern="100" dirty="0">
                <a:latin typeface="Century"/>
                <a:ea typeface="AR丸ゴシック体M"/>
                <a:cs typeface="ＭＳ 明朝"/>
              </a:rPr>
              <a:t> </a:t>
            </a:r>
            <a:r>
              <a:rPr lang="en-US" altLang="ja-JP" sz="2800" kern="100" dirty="0" smtClean="0">
                <a:latin typeface="Century"/>
                <a:ea typeface="AR丸ゴシック体M"/>
                <a:cs typeface="ＭＳ 明朝"/>
              </a:rPr>
              <a:t>  </a:t>
            </a:r>
            <a:r>
              <a:rPr lang="ja-JP" altLang="ja-JP" sz="2800" kern="100" dirty="0" smtClean="0">
                <a:latin typeface="Century"/>
                <a:ea typeface="AR丸ゴシック体M"/>
                <a:cs typeface="ＭＳ 明朝"/>
              </a:rPr>
              <a:t>いし、</a:t>
            </a:r>
            <a:r>
              <a:rPr lang="ja-JP" altLang="en-US" sz="2800" kern="100" dirty="0" smtClean="0">
                <a:latin typeface="Century"/>
                <a:ea typeface="AR丸ゴシック体M"/>
                <a:cs typeface="ＭＳ 明朝"/>
              </a:rPr>
              <a:t>子どもが活躍する</a:t>
            </a:r>
            <a:r>
              <a:rPr lang="ja-JP" altLang="ja-JP" sz="2800" kern="100" dirty="0" smtClean="0">
                <a:latin typeface="Century"/>
                <a:ea typeface="AR丸ゴシック体M"/>
                <a:cs typeface="ＭＳ 明朝"/>
              </a:rPr>
              <a:t>地域</a:t>
            </a:r>
            <a:r>
              <a:rPr lang="ja-JP" altLang="ja-JP" sz="2800" kern="100" dirty="0">
                <a:latin typeface="Century"/>
                <a:ea typeface="AR丸ゴシック体M"/>
                <a:cs typeface="ＭＳ 明朝"/>
              </a:rPr>
              <a:t>全体の活動に</a:t>
            </a:r>
            <a:r>
              <a:rPr lang="ja-JP" altLang="ja-JP" sz="2800" kern="100" dirty="0" smtClean="0">
                <a:latin typeface="Century"/>
                <a:ea typeface="AR丸ゴシック体M"/>
                <a:cs typeface="ＭＳ 明朝"/>
              </a:rPr>
              <a:t>して</a:t>
            </a:r>
            <a:r>
              <a:rPr lang="ja-JP" altLang="en-US" sz="2800" kern="100" dirty="0" err="1" smtClean="0">
                <a:latin typeface="Century"/>
                <a:ea typeface="AR丸ゴシック体M"/>
                <a:cs typeface="ＭＳ 明朝"/>
              </a:rPr>
              <a:t>い</a:t>
            </a:r>
            <a:endParaRPr lang="en-US" altLang="ja-JP" sz="2800" kern="100" dirty="0" smtClean="0">
              <a:latin typeface="Century"/>
              <a:ea typeface="AR丸ゴシック体M"/>
              <a:cs typeface="ＭＳ 明朝"/>
            </a:endParaRPr>
          </a:p>
          <a:p>
            <a:pPr marL="0" indent="0" algn="just">
              <a:spcAft>
                <a:spcPts val="0"/>
              </a:spcAft>
              <a:buNone/>
            </a:pPr>
            <a:r>
              <a:rPr lang="ja-JP" altLang="en-US" sz="2800" kern="100" dirty="0">
                <a:latin typeface="Century"/>
                <a:ea typeface="AR丸ゴシック体M"/>
                <a:cs typeface="ＭＳ 明朝"/>
              </a:rPr>
              <a:t>　</a:t>
            </a:r>
            <a:r>
              <a:rPr lang="ja-JP" altLang="en-US" sz="2800" kern="100" dirty="0" smtClean="0">
                <a:latin typeface="Century"/>
                <a:ea typeface="AR丸ゴシック体M"/>
                <a:cs typeface="ＭＳ 明朝"/>
              </a:rPr>
              <a:t>きたいと</a:t>
            </a:r>
            <a:r>
              <a:rPr lang="ja-JP" altLang="ja-JP" sz="2800" kern="100" dirty="0" smtClean="0">
                <a:latin typeface="Century"/>
                <a:ea typeface="AR丸ゴシック体M"/>
                <a:cs typeface="ＭＳ 明朝"/>
              </a:rPr>
              <a:t>思ってます</a:t>
            </a:r>
            <a:r>
              <a:rPr lang="ja-JP" altLang="ja-JP" sz="2800" kern="100" dirty="0">
                <a:latin typeface="Century"/>
                <a:ea typeface="AR丸ゴシック体M"/>
                <a:cs typeface="ＭＳ 明朝"/>
              </a:rPr>
              <a:t>。</a:t>
            </a:r>
            <a:endParaRPr lang="ja-JP" altLang="ja-JP" sz="2800" kern="100" dirty="0">
              <a:latin typeface="Century"/>
              <a:ea typeface="ＭＳ 明朝"/>
              <a:cs typeface="Times New Roman"/>
            </a:endParaRPr>
          </a:p>
          <a:p>
            <a:endParaRPr kumimoji="1" lang="ja-JP" altLang="en-US" sz="2800"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710" y="3645024"/>
            <a:ext cx="3810000"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3645024"/>
            <a:ext cx="3810000" cy="28574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804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548680"/>
            <a:ext cx="7315200" cy="1154097"/>
          </a:xfrm>
        </p:spPr>
        <p:txBody>
          <a:bodyPr/>
          <a:lstStyle/>
          <a:p>
            <a:r>
              <a:rPr lang="ja-JP" altLang="ja-JP" b="1" dirty="0">
                <a:latin typeface="AR丸ゴシック体M" panose="020B0609010101010101" pitchFamily="49" charset="-128"/>
                <a:ea typeface="AR丸ゴシック体M" panose="020B0609010101010101" pitchFamily="49" charset="-128"/>
              </a:rPr>
              <a:t>社北地区</a:t>
            </a:r>
            <a:endParaRPr kumimoji="1" lang="ja-JP" altLang="en-US" dirty="0">
              <a:latin typeface="AR丸ゴシック体M" panose="020B0609010101010101" pitchFamily="49" charset="-128"/>
              <a:ea typeface="AR丸ゴシック体M" panose="020B0609010101010101" pitchFamily="49" charset="-128"/>
            </a:endParaRPr>
          </a:p>
        </p:txBody>
      </p:sp>
      <p:sp>
        <p:nvSpPr>
          <p:cNvPr id="3" name="コンテンツ プレースホルダー 2"/>
          <p:cNvSpPr>
            <a:spLocks noGrp="1"/>
          </p:cNvSpPr>
          <p:nvPr>
            <p:ph idx="1"/>
          </p:nvPr>
        </p:nvSpPr>
        <p:spPr>
          <a:xfrm>
            <a:off x="899592" y="2132856"/>
            <a:ext cx="7315200" cy="3539527"/>
          </a:xfrm>
        </p:spPr>
        <p:txBody>
          <a:bodyPr/>
          <a:lstStyle/>
          <a:p>
            <a:r>
              <a:rPr lang="ja-JP" altLang="ja-JP" dirty="0">
                <a:latin typeface="AR P丸ゴシック体M" panose="020B0600010101010101" pitchFamily="50" charset="-128"/>
                <a:ea typeface="AR P丸ゴシック体M" panose="020B0600010101010101" pitchFamily="50" charset="-128"/>
              </a:rPr>
              <a:t>３２５１戸</a:t>
            </a:r>
          </a:p>
          <a:p>
            <a:r>
              <a:rPr lang="ja-JP" altLang="ja-JP" dirty="0">
                <a:latin typeface="AR P丸ゴシック体M" panose="020B0600010101010101" pitchFamily="50" charset="-128"/>
                <a:ea typeface="AR P丸ゴシック体M" panose="020B0600010101010101" pitchFamily="50" charset="-128"/>
              </a:rPr>
              <a:t>８４４１人（８月現在）</a:t>
            </a:r>
          </a:p>
          <a:p>
            <a:r>
              <a:rPr lang="ja-JP" altLang="ja-JP" dirty="0">
                <a:latin typeface="AR P丸ゴシック体M" panose="020B0600010101010101" pitchFamily="50" charset="-128"/>
                <a:ea typeface="AR P丸ゴシック体M" panose="020B0600010101010101" pitchFamily="50" charset="-128"/>
              </a:rPr>
              <a:t>社北小児童数</a:t>
            </a:r>
            <a:r>
              <a:rPr lang="en-US" altLang="ja-JP" dirty="0">
                <a:latin typeface="AR P丸ゴシック体M" panose="020B0600010101010101" pitchFamily="50" charset="-128"/>
                <a:ea typeface="AR P丸ゴシック体M" panose="020B0600010101010101" pitchFamily="50" charset="-128"/>
              </a:rPr>
              <a:t>564</a:t>
            </a:r>
            <a:r>
              <a:rPr lang="ja-JP" altLang="ja-JP" dirty="0">
                <a:latin typeface="AR P丸ゴシック体M" panose="020B0600010101010101" pitchFamily="50" charset="-128"/>
                <a:ea typeface="AR P丸ゴシック体M" panose="020B0600010101010101" pitchFamily="50" charset="-128"/>
              </a:rPr>
              <a:t>名</a:t>
            </a:r>
          </a:p>
          <a:p>
            <a:r>
              <a:rPr lang="ja-JP" altLang="ja-JP" dirty="0">
                <a:latin typeface="AR P丸ゴシック体M" panose="020B0600010101010101" pitchFamily="50" charset="-128"/>
                <a:ea typeface="AR P丸ゴシック体M" panose="020B0600010101010101" pitchFamily="50" charset="-128"/>
              </a:rPr>
              <a:t>自治会数　　</a:t>
            </a:r>
            <a:r>
              <a:rPr lang="en-US" altLang="ja-JP" dirty="0">
                <a:latin typeface="AR P丸ゴシック体M" panose="020B0600010101010101" pitchFamily="50" charset="-128"/>
                <a:ea typeface="AR P丸ゴシック体M" panose="020B0600010101010101" pitchFamily="50" charset="-128"/>
              </a:rPr>
              <a:t>26</a:t>
            </a:r>
            <a:endParaRPr lang="ja-JP" altLang="ja-JP" dirty="0">
              <a:latin typeface="AR P丸ゴシック体M" panose="020B0600010101010101" pitchFamily="50" charset="-128"/>
              <a:ea typeface="AR P丸ゴシック体M" panose="020B0600010101010101" pitchFamily="50" charset="-128"/>
            </a:endParaRPr>
          </a:p>
          <a:p>
            <a:r>
              <a:rPr lang="ja-JP" altLang="ja-JP" dirty="0">
                <a:latin typeface="AR P丸ゴシック体M" panose="020B0600010101010101" pitchFamily="50" charset="-128"/>
                <a:ea typeface="AR P丸ゴシック体M" panose="020B0600010101010101" pitchFamily="50" charset="-128"/>
              </a:rPr>
              <a:t>子供会数　　</a:t>
            </a:r>
            <a:r>
              <a:rPr lang="en-US" altLang="ja-JP" dirty="0">
                <a:latin typeface="AR P丸ゴシック体M" panose="020B0600010101010101" pitchFamily="50" charset="-128"/>
                <a:ea typeface="AR P丸ゴシック体M" panose="020B0600010101010101" pitchFamily="50" charset="-128"/>
              </a:rPr>
              <a:t>20</a:t>
            </a:r>
            <a:endParaRPr lang="ja-JP" altLang="ja-JP" dirty="0">
              <a:latin typeface="AR P丸ゴシック体M" panose="020B0600010101010101" pitchFamily="50" charset="-128"/>
              <a:ea typeface="AR P丸ゴシック体M" panose="020B0600010101010101" pitchFamily="50" charset="-128"/>
            </a:endParaRPr>
          </a:p>
          <a:p>
            <a:r>
              <a:rPr lang="ja-JP" altLang="ja-JP" dirty="0">
                <a:latin typeface="AR P丸ゴシック体M" panose="020B0600010101010101" pitchFamily="50" charset="-128"/>
                <a:ea typeface="AR P丸ゴシック体M" panose="020B0600010101010101" pitchFamily="50" charset="-128"/>
              </a:rPr>
              <a:t>北は足羽川、南は運動公園、</a:t>
            </a:r>
          </a:p>
          <a:p>
            <a:pPr marL="45720" indent="0">
              <a:buNone/>
            </a:pPr>
            <a:r>
              <a:rPr lang="ja-JP" altLang="en-US" dirty="0" smtClean="0">
                <a:latin typeface="AR P丸ゴシック体M" panose="020B0600010101010101" pitchFamily="50" charset="-128"/>
                <a:ea typeface="AR P丸ゴシック体M" panose="020B0600010101010101" pitchFamily="50" charset="-128"/>
              </a:rPr>
              <a:t>　</a:t>
            </a:r>
            <a:r>
              <a:rPr lang="ja-JP" altLang="ja-JP" dirty="0" smtClean="0">
                <a:latin typeface="AR P丸ゴシック体M" panose="020B0600010101010101" pitchFamily="50" charset="-128"/>
                <a:ea typeface="AR P丸ゴシック体M" panose="020B0600010101010101" pitchFamily="50" charset="-128"/>
              </a:rPr>
              <a:t>東</a:t>
            </a:r>
            <a:r>
              <a:rPr lang="ja-JP" altLang="ja-JP" dirty="0">
                <a:latin typeface="AR P丸ゴシック体M" panose="020B0600010101010101" pitchFamily="50" charset="-128"/>
                <a:ea typeface="AR P丸ゴシック体M" panose="020B0600010101010101" pitchFamily="50" charset="-128"/>
              </a:rPr>
              <a:t>は足羽山の間に位置する地域です。</a:t>
            </a:r>
          </a:p>
          <a:p>
            <a:pPr marL="45720" indent="0">
              <a:buNone/>
            </a:pPr>
            <a:endParaRPr kumimoji="1" lang="ja-JP" altLang="en-US" dirty="0"/>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773769"/>
            <a:ext cx="2272572" cy="3240360"/>
          </a:xfrm>
          <a:prstGeom prst="rect">
            <a:avLst/>
          </a:prstGeom>
        </p:spPr>
      </p:pic>
    </p:spTree>
    <p:extLst>
      <p:ext uri="{BB962C8B-B14F-4D97-AF65-F5344CB8AC3E}">
        <p14:creationId xmlns:p14="http://schemas.microsoft.com/office/powerpoint/2010/main" val="2274111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455" y="449883"/>
            <a:ext cx="9064212" cy="6408117"/>
          </a:xfrm>
        </p:spPr>
      </p:pic>
    </p:spTree>
    <p:extLst>
      <p:ext uri="{BB962C8B-B14F-4D97-AF65-F5344CB8AC3E}">
        <p14:creationId xmlns:p14="http://schemas.microsoft.com/office/powerpoint/2010/main" val="135915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620688"/>
            <a:ext cx="7315200" cy="1154097"/>
          </a:xfrm>
        </p:spPr>
        <p:txBody>
          <a:bodyPr/>
          <a:lstStyle/>
          <a:p>
            <a:r>
              <a:rPr lang="ja-JP" altLang="en-US" b="1" dirty="0" smtClean="0">
                <a:latin typeface="AR丸ゴシック体M" panose="020B0609010101010101" pitchFamily="49" charset="-128"/>
                <a:ea typeface="AR丸ゴシック体M" panose="020B0609010101010101" pitchFamily="49" charset="-128"/>
              </a:rPr>
              <a:t>育成会の組織</a:t>
            </a:r>
            <a:endParaRPr kumimoji="1" lang="ja-JP" altLang="en-US" dirty="0">
              <a:latin typeface="AR丸ゴシック体M" panose="020B0609010101010101" pitchFamily="49" charset="-128"/>
              <a:ea typeface="AR丸ゴシック体M" panose="020B0609010101010101" pitchFamily="49" charset="-128"/>
            </a:endParaRPr>
          </a:p>
        </p:txBody>
      </p:sp>
      <p:sp>
        <p:nvSpPr>
          <p:cNvPr id="3" name="コンテンツ プレースホルダー 2"/>
          <p:cNvSpPr>
            <a:spLocks noGrp="1"/>
          </p:cNvSpPr>
          <p:nvPr>
            <p:ph idx="1"/>
          </p:nvPr>
        </p:nvSpPr>
        <p:spPr>
          <a:xfrm>
            <a:off x="899592" y="2276872"/>
            <a:ext cx="7315200" cy="3539527"/>
          </a:xfrm>
        </p:spPr>
        <p:txBody>
          <a:bodyPr/>
          <a:lstStyle/>
          <a:p>
            <a:r>
              <a:rPr lang="ja-JP" altLang="en-US" dirty="0" smtClean="0">
                <a:latin typeface="AR P丸ゴシック体M" panose="020B0600010101010101" pitchFamily="50" charset="-128"/>
                <a:ea typeface="AR P丸ゴシック体M" panose="020B0600010101010101" pitchFamily="50" charset="-128"/>
              </a:rPr>
              <a:t>役員               ２１名　</a:t>
            </a:r>
            <a:endParaRPr lang="ja-JP" altLang="ja-JP" dirty="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地区理事　　　　　 ２６名 自治会から推薦</a:t>
            </a:r>
            <a:endParaRPr lang="ja-JP" altLang="ja-JP" dirty="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子ども会会長　　　</a:t>
            </a:r>
            <a:r>
              <a:rPr lang="ja-JP" altLang="en-US" dirty="0">
                <a:latin typeface="AR P丸ゴシック体M" panose="020B0600010101010101" pitchFamily="50" charset="-128"/>
                <a:ea typeface="AR P丸ゴシック体M" panose="020B0600010101010101" pitchFamily="50" charset="-128"/>
              </a:rPr>
              <a:t> </a:t>
            </a:r>
            <a:r>
              <a:rPr lang="ja-JP" altLang="en-US" dirty="0" smtClean="0">
                <a:latin typeface="AR P丸ゴシック体M" panose="020B0600010101010101" pitchFamily="50" charset="-128"/>
                <a:ea typeface="AR P丸ゴシック体M" panose="020B0600010101010101" pitchFamily="50" charset="-128"/>
              </a:rPr>
              <a:t>２０名 </a:t>
            </a:r>
            <a:endParaRPr lang="ja-JP" altLang="ja-JP" dirty="0">
              <a:latin typeface="AR P丸ゴシック体M" panose="020B0600010101010101" pitchFamily="50" charset="-128"/>
              <a:ea typeface="AR P丸ゴシック体M" panose="020B0600010101010101" pitchFamily="50" charset="-128"/>
            </a:endParaRPr>
          </a:p>
          <a:p>
            <a:r>
              <a:rPr lang="ja-JP" altLang="en-US" dirty="0" smtClean="0">
                <a:latin typeface="AR P丸ゴシック体M" panose="020B0600010101010101" pitchFamily="50" charset="-128"/>
                <a:ea typeface="AR P丸ゴシック体M" panose="020B0600010101010101" pitchFamily="50" charset="-128"/>
              </a:rPr>
              <a:t>ジュニアリーダー　  ４１名</a:t>
            </a:r>
            <a:endParaRPr lang="ja-JP" altLang="ja-JP" dirty="0">
              <a:latin typeface="AR P丸ゴシック体M" panose="020B0600010101010101" pitchFamily="50" charset="-128"/>
              <a:ea typeface="AR P丸ゴシック体M" panose="020B0600010101010101" pitchFamily="50" charset="-128"/>
            </a:endParaRPr>
          </a:p>
          <a:p>
            <a:pPr marL="45720" indent="0">
              <a:buNone/>
            </a:pPr>
            <a:endParaRPr lang="ja-JP" altLang="ja-JP" dirty="0">
              <a:latin typeface="AR P丸ゴシック体M" panose="020B0600010101010101" pitchFamily="50" charset="-128"/>
              <a:ea typeface="AR P丸ゴシック体M" panose="020B0600010101010101" pitchFamily="50" charset="-128"/>
            </a:endParaRPr>
          </a:p>
          <a:p>
            <a:pPr marL="45720" indent="0">
              <a:buNone/>
            </a:pPr>
            <a:endParaRPr kumimoji="1" lang="ja-JP" altLang="en-US" dirty="0"/>
          </a:p>
        </p:txBody>
      </p:sp>
    </p:spTree>
    <p:extLst>
      <p:ext uri="{BB962C8B-B14F-4D97-AF65-F5344CB8AC3E}">
        <p14:creationId xmlns:p14="http://schemas.microsoft.com/office/powerpoint/2010/main" val="218978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ja-JP" b="1" dirty="0">
                <a:latin typeface="AR丸ゴシック体M" panose="020B0609010101010101" pitchFamily="49" charset="-128"/>
                <a:ea typeface="AR丸ゴシック体M" panose="020B0609010101010101" pitchFamily="49" charset="-128"/>
              </a:rPr>
              <a:t>社北地区の夜回り駅伝</a:t>
            </a:r>
            <a:r>
              <a:rPr lang="ja-JP" altLang="ja-JP" dirty="0"/>
              <a:t/>
            </a:r>
            <a:br>
              <a:rPr lang="ja-JP" altLang="ja-JP" dirty="0"/>
            </a:br>
            <a:endParaRPr kumimoji="1" lang="ja-JP" altLang="en-US" dirty="0"/>
          </a:p>
        </p:txBody>
      </p:sp>
      <p:sp>
        <p:nvSpPr>
          <p:cNvPr id="3" name="コンテンツ プレースホルダー 2"/>
          <p:cNvSpPr>
            <a:spLocks noGrp="1"/>
          </p:cNvSpPr>
          <p:nvPr>
            <p:ph idx="1"/>
          </p:nvPr>
        </p:nvSpPr>
        <p:spPr/>
        <p:txBody>
          <a:bodyPr/>
          <a:lstStyle/>
          <a:p>
            <a:r>
              <a:rPr lang="ja-JP" altLang="ja-JP" sz="2400" dirty="0">
                <a:latin typeface="AR P丸ゴシック体M" panose="020B0600010101010101" pitchFamily="50" charset="-128"/>
                <a:ea typeface="AR P丸ゴシック体M" panose="020B0600010101010101" pitchFamily="50" charset="-128"/>
              </a:rPr>
              <a:t>夏休みの最初の日曜日</a:t>
            </a:r>
            <a:r>
              <a:rPr lang="ja-JP" altLang="ja-JP" sz="2400" dirty="0" smtClean="0">
                <a:latin typeface="AR P丸ゴシック体M" panose="020B0600010101010101" pitchFamily="50" charset="-128"/>
                <a:ea typeface="AR P丸ゴシック体M" panose="020B0600010101010101" pitchFamily="50" charset="-128"/>
              </a:rPr>
              <a:t>に４町</a:t>
            </a:r>
            <a:r>
              <a:rPr lang="ja-JP" altLang="ja-JP" sz="2400" dirty="0">
                <a:latin typeface="AR P丸ゴシック体M" panose="020B0600010101010101" pitchFamily="50" charset="-128"/>
                <a:ea typeface="AR P丸ゴシック体M" panose="020B0600010101010101" pitchFamily="50" charset="-128"/>
              </a:rPr>
              <a:t>内子ども会とジュニアリーダーで出発式を社北小学校で行います</a:t>
            </a:r>
            <a:r>
              <a:rPr lang="ja-JP" altLang="ja-JP" sz="2400" dirty="0" smtClean="0">
                <a:latin typeface="AR P丸ゴシック体M" panose="020B0600010101010101" pitchFamily="50" charset="-128"/>
                <a:ea typeface="AR P丸ゴシック体M" panose="020B0600010101010101" pitchFamily="50" charset="-128"/>
              </a:rPr>
              <a:t>。</a:t>
            </a:r>
            <a:endParaRPr lang="en-US" altLang="ja-JP" sz="2400" dirty="0" smtClean="0">
              <a:latin typeface="AR P丸ゴシック体M" panose="020B0600010101010101" pitchFamily="50" charset="-128"/>
              <a:ea typeface="AR P丸ゴシック体M" panose="020B0600010101010101" pitchFamily="50" charset="-128"/>
            </a:endParaRPr>
          </a:p>
          <a:p>
            <a:pPr marL="45720" indent="0">
              <a:buNone/>
            </a:pPr>
            <a:endParaRPr lang="ja-JP" altLang="ja-JP" dirty="0">
              <a:latin typeface="AR P丸ゴシック体M" panose="020B0600010101010101" pitchFamily="50" charset="-128"/>
              <a:ea typeface="AR P丸ゴシック体M" panose="020B0600010101010101" pitchFamily="50" charset="-128"/>
            </a:endParaRPr>
          </a:p>
          <a:p>
            <a:pPr marL="45720" indent="0">
              <a:buNone/>
            </a:pPr>
            <a:endParaRPr lang="ja-JP" altLang="ja-JP" dirty="0">
              <a:latin typeface="AR P丸ゴシック体M" panose="020B0600010101010101" pitchFamily="50" charset="-128"/>
              <a:ea typeface="AR P丸ゴシック体M" panose="020B0600010101010101" pitchFamily="50" charset="-128"/>
            </a:endParaRPr>
          </a:p>
          <a:p>
            <a:pPr marL="45720" indent="0">
              <a:buNone/>
            </a:pPr>
            <a:endParaRPr kumimoji="1" lang="ja-JP" altLang="en-US" dirty="0"/>
          </a:p>
        </p:txBody>
      </p:sp>
    </p:spTree>
    <p:extLst>
      <p:ext uri="{BB962C8B-B14F-4D97-AF65-F5344CB8AC3E}">
        <p14:creationId xmlns:p14="http://schemas.microsoft.com/office/powerpoint/2010/main" val="11546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87724" y="1196752"/>
            <a:ext cx="4608512" cy="3456384"/>
          </a:xfrm>
          <a:prstGeom prst="rect">
            <a:avLst/>
          </a:prstGeom>
        </p:spPr>
      </p:pic>
      <p:sp>
        <p:nvSpPr>
          <p:cNvPr id="2" name="タイトル 1"/>
          <p:cNvSpPr>
            <a:spLocks noGrp="1"/>
          </p:cNvSpPr>
          <p:nvPr>
            <p:ph type="title"/>
          </p:nvPr>
        </p:nvSpPr>
        <p:spPr>
          <a:xfrm>
            <a:off x="683568" y="42655"/>
            <a:ext cx="7315200" cy="1154097"/>
          </a:xfrm>
        </p:spPr>
        <p:txBody>
          <a:bodyPr/>
          <a:lstStyle/>
          <a:p>
            <a:r>
              <a:rPr kumimoji="1" lang="ja-JP" altLang="en-US" dirty="0" smtClean="0">
                <a:latin typeface="AR P丸ゴシック体M" panose="020B0600010101010101" pitchFamily="50" charset="-128"/>
                <a:ea typeface="AR P丸ゴシック体M" panose="020B0600010101010101" pitchFamily="50" charset="-128"/>
              </a:rPr>
              <a:t>夜回り駅伝の様子</a:t>
            </a:r>
            <a:endParaRPr kumimoji="1" lang="ja-JP" altLang="en-US" dirty="0">
              <a:latin typeface="AR P丸ゴシック体M" panose="020B0600010101010101" pitchFamily="50" charset="-128"/>
              <a:ea typeface="AR P丸ゴシック体M" panose="020B0600010101010101" pitchFamily="50" charset="-128"/>
            </a:endParaRPr>
          </a:p>
        </p:txBody>
      </p:sp>
      <p:pic>
        <p:nvPicPr>
          <p:cNvPr id="5" name="コンテンツ プレースホルダー 4"/>
          <p:cNvPicPr>
            <a:picLocks noGrp="1" noChangeAspect="1"/>
          </p:cNvPicPr>
          <p:nvPr>
            <p:ph sz="quarter" idx="13"/>
          </p:nvPr>
        </p:nvPicPr>
        <p:blipFill>
          <a:blip r:embed="rId3" cstate="print">
            <a:extLst>
              <a:ext uri="{28A0092B-C50C-407E-A947-70E740481C1C}">
                <a14:useLocalDpi xmlns:a14="http://schemas.microsoft.com/office/drawing/2010/main" val="0"/>
              </a:ext>
            </a:extLst>
          </a:blip>
          <a:stretch>
            <a:fillRect/>
          </a:stretch>
        </p:blipFill>
        <p:spPr>
          <a:xfrm>
            <a:off x="323528" y="3933056"/>
            <a:ext cx="3565523" cy="2674143"/>
          </a:xfrm>
          <a:prstGeom prst="rect">
            <a:avLst/>
          </a:prstGeom>
          <a:noFill/>
          <a:ln>
            <a:noFill/>
          </a:ln>
        </p:spPr>
      </p:pic>
      <p:pic>
        <p:nvPicPr>
          <p:cNvPr id="6" name="コンテンツ プレースホルダー 5"/>
          <p:cNvPicPr>
            <a:picLocks noGrp="1" noChangeAspect="1"/>
          </p:cNvPicPr>
          <p:nvPr>
            <p:ph sz="quarter" idx="14"/>
          </p:nvPr>
        </p:nvPicPr>
        <p:blipFill>
          <a:blip r:embed="rId4" cstate="print">
            <a:extLst>
              <a:ext uri="{28A0092B-C50C-407E-A947-70E740481C1C}">
                <a14:useLocalDpi xmlns:a14="http://schemas.microsoft.com/office/drawing/2010/main" val="0"/>
              </a:ext>
            </a:extLst>
          </a:blip>
          <a:stretch>
            <a:fillRect/>
          </a:stretch>
        </p:blipFill>
        <p:spPr>
          <a:xfrm>
            <a:off x="4912681" y="3933056"/>
            <a:ext cx="3567110" cy="2675333"/>
          </a:xfrm>
        </p:spPr>
      </p:pic>
      <p:sp>
        <p:nvSpPr>
          <p:cNvPr id="8" name="正方形/長方形 7"/>
          <p:cNvSpPr/>
          <p:nvPr/>
        </p:nvSpPr>
        <p:spPr>
          <a:xfrm>
            <a:off x="5220072" y="427311"/>
            <a:ext cx="2952328" cy="769441"/>
          </a:xfrm>
          <a:prstGeom prst="rect">
            <a:avLst/>
          </a:prstGeom>
          <a:noFill/>
        </p:spPr>
        <p:txBody>
          <a:bodyPr wrap="square" lIns="91440" tIns="45720" rIns="91440" bIns="45720">
            <a:spAutoFit/>
          </a:bodyPr>
          <a:lstStyle/>
          <a:p>
            <a:pPr algn="ctr"/>
            <a:r>
              <a:rPr lang="ja-JP" altLang="en-US" sz="4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 P丸ゴシック体M" panose="020B0600010101010101" pitchFamily="50" charset="-128"/>
                <a:ea typeface="AR P丸ゴシック体M" panose="020B0600010101010101" pitchFamily="50" charset="-128"/>
              </a:rPr>
              <a:t>出発式</a:t>
            </a:r>
            <a:endParaRPr lang="ja-JP" altLang="en-US" sz="44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R P丸ゴシック体M" panose="020B0600010101010101" pitchFamily="50" charset="-128"/>
              <a:ea typeface="AR P丸ゴシック体M" panose="020B0600010101010101" pitchFamily="50" charset="-128"/>
            </a:endParaRPr>
          </a:p>
        </p:txBody>
      </p:sp>
    </p:spTree>
    <p:extLst>
      <p:ext uri="{BB962C8B-B14F-4D97-AF65-F5344CB8AC3E}">
        <p14:creationId xmlns:p14="http://schemas.microsoft.com/office/powerpoint/2010/main" val="1795374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ー 5"/>
          <p:cNvSpPr>
            <a:spLocks noGrp="1"/>
          </p:cNvSpPr>
          <p:nvPr>
            <p:ph idx="1"/>
          </p:nvPr>
        </p:nvSpPr>
        <p:spPr>
          <a:xfrm>
            <a:off x="899592" y="1484784"/>
            <a:ext cx="7315200" cy="3539527"/>
          </a:xfrm>
        </p:spPr>
        <p:txBody>
          <a:bodyPr/>
          <a:lstStyle/>
          <a:p>
            <a:r>
              <a:rPr lang="ja-JP" altLang="ja-JP" sz="2400" dirty="0">
                <a:latin typeface="AR P丸ゴシック体M" panose="020B0600010101010101" pitchFamily="50" charset="-128"/>
                <a:ea typeface="AR P丸ゴシック体M" panose="020B0600010101010101" pitchFamily="50" charset="-128"/>
              </a:rPr>
              <a:t>次の週からは４町内が順次夜回り駅伝を行い</a:t>
            </a:r>
            <a:r>
              <a:rPr lang="ja-JP" altLang="ja-JP" sz="2400" dirty="0" smtClean="0">
                <a:latin typeface="AR P丸ゴシック体M" panose="020B0600010101010101" pitchFamily="50" charset="-128"/>
                <a:ea typeface="AR P丸ゴシック体M" panose="020B0600010101010101" pitchFamily="50" charset="-128"/>
              </a:rPr>
              <a:t>、</a:t>
            </a:r>
            <a:endParaRPr lang="en-US" altLang="ja-JP" sz="2400" dirty="0" smtClean="0">
              <a:latin typeface="AR P丸ゴシック体M" panose="020B0600010101010101" pitchFamily="50" charset="-128"/>
              <a:ea typeface="AR P丸ゴシック体M" panose="020B0600010101010101" pitchFamily="50" charset="-128"/>
            </a:endParaRPr>
          </a:p>
          <a:p>
            <a:pPr marL="45720" indent="0">
              <a:buNone/>
            </a:pPr>
            <a:r>
              <a:rPr lang="en-US" altLang="ja-JP" sz="2400" dirty="0">
                <a:latin typeface="AR P丸ゴシック体M" panose="020B0600010101010101" pitchFamily="50" charset="-128"/>
                <a:ea typeface="AR P丸ゴシック体M" panose="020B0600010101010101" pitchFamily="50" charset="-128"/>
              </a:rPr>
              <a:t> </a:t>
            </a:r>
            <a:r>
              <a:rPr lang="ja-JP" altLang="ja-JP" sz="2400" dirty="0" smtClean="0">
                <a:latin typeface="AR P丸ゴシック体M" panose="020B0600010101010101" pitchFamily="50" charset="-128"/>
                <a:ea typeface="AR P丸ゴシック体M" panose="020B0600010101010101" pitchFamily="50" charset="-128"/>
              </a:rPr>
              <a:t>夏休み期間中５</a:t>
            </a:r>
            <a:r>
              <a:rPr lang="ja-JP" altLang="ja-JP" sz="2400" dirty="0">
                <a:latin typeface="AR P丸ゴシック体M" panose="020B0600010101010101" pitchFamily="50" charset="-128"/>
                <a:ea typeface="AR P丸ゴシック体M" panose="020B0600010101010101" pitchFamily="50" charset="-128"/>
              </a:rPr>
              <a:t>週に渡って２０の子ども会が夜回り駅伝を行います。</a:t>
            </a:r>
            <a:endParaRPr lang="en-US" altLang="ja-JP" sz="2400" dirty="0">
              <a:latin typeface="AR P丸ゴシック体M" panose="020B0600010101010101" pitchFamily="50" charset="-128"/>
              <a:ea typeface="AR P丸ゴシック体M" panose="020B0600010101010101" pitchFamily="50" charset="-128"/>
            </a:endParaRPr>
          </a:p>
          <a:p>
            <a:endParaRPr lang="en-US" altLang="ja-JP" sz="2400" dirty="0">
              <a:latin typeface="AR P丸ゴシック体M" panose="020B0600010101010101" pitchFamily="50" charset="-128"/>
              <a:ea typeface="AR P丸ゴシック体M" panose="020B0600010101010101" pitchFamily="50" charset="-128"/>
            </a:endParaRPr>
          </a:p>
          <a:p>
            <a:r>
              <a:rPr lang="ja-JP" altLang="ja-JP" sz="2400" dirty="0">
                <a:latin typeface="AR P丸ゴシック体M" panose="020B0600010101010101" pitchFamily="50" charset="-128"/>
                <a:ea typeface="AR P丸ゴシック体M" panose="020B0600010101010101" pitchFamily="50" charset="-128"/>
              </a:rPr>
              <a:t>時間帯は各町内に任せてますが</a:t>
            </a:r>
            <a:r>
              <a:rPr lang="ja-JP" altLang="ja-JP" sz="2400" dirty="0" smtClean="0">
                <a:latin typeface="AR P丸ゴシック体M" panose="020B0600010101010101" pitchFamily="50" charset="-128"/>
                <a:ea typeface="AR P丸ゴシック体M" panose="020B0600010101010101" pitchFamily="50" charset="-128"/>
              </a:rPr>
              <a:t>、</a:t>
            </a:r>
            <a:r>
              <a:rPr lang="ja-JP" altLang="en-US" sz="2400" dirty="0" smtClean="0">
                <a:latin typeface="AR P丸ゴシック体M" panose="020B0600010101010101" pitchFamily="50" charset="-128"/>
                <a:ea typeface="AR P丸ゴシック体M" panose="020B0600010101010101" pitchFamily="50" charset="-128"/>
              </a:rPr>
              <a:t>概ね</a:t>
            </a:r>
            <a:r>
              <a:rPr lang="en-US" altLang="ja-JP" sz="2400" dirty="0" smtClean="0">
                <a:latin typeface="AR P丸ゴシック体M" panose="020B0600010101010101" pitchFamily="50" charset="-128"/>
                <a:ea typeface="AR P丸ゴシック体M" panose="020B0600010101010101" pitchFamily="50" charset="-128"/>
              </a:rPr>
              <a:t>18</a:t>
            </a:r>
            <a:r>
              <a:rPr lang="ja-JP" altLang="ja-JP" sz="2400" dirty="0">
                <a:latin typeface="AR P丸ゴシック体M" panose="020B0600010101010101" pitchFamily="50" charset="-128"/>
                <a:ea typeface="AR P丸ゴシック体M" panose="020B0600010101010101" pitchFamily="50" charset="-128"/>
              </a:rPr>
              <a:t>：</a:t>
            </a:r>
            <a:r>
              <a:rPr lang="en-US" altLang="ja-JP" sz="2400" dirty="0">
                <a:latin typeface="AR P丸ゴシック体M" panose="020B0600010101010101" pitchFamily="50" charset="-128"/>
                <a:ea typeface="AR P丸ゴシック体M" panose="020B0600010101010101" pitchFamily="50" charset="-128"/>
              </a:rPr>
              <a:t>00</a:t>
            </a:r>
            <a:r>
              <a:rPr lang="ja-JP" altLang="ja-JP" sz="2400" dirty="0" err="1" smtClean="0">
                <a:latin typeface="AR P丸ゴシック体M" panose="020B0600010101010101" pitchFamily="50" charset="-128"/>
                <a:ea typeface="AR P丸ゴシック体M" panose="020B0600010101010101" pitchFamily="50" charset="-128"/>
              </a:rPr>
              <a:t>ごろ</a:t>
            </a:r>
            <a:endParaRPr lang="en-US" altLang="ja-JP" sz="2400" dirty="0" smtClean="0">
              <a:latin typeface="AR P丸ゴシック体M" panose="020B0600010101010101" pitchFamily="50" charset="-128"/>
              <a:ea typeface="AR P丸ゴシック体M" panose="020B0600010101010101" pitchFamily="50" charset="-128"/>
            </a:endParaRPr>
          </a:p>
          <a:p>
            <a:pPr marL="45720" indent="0">
              <a:buNone/>
            </a:pPr>
            <a:r>
              <a:rPr lang="en-US" altLang="ja-JP" sz="2400" dirty="0">
                <a:latin typeface="AR P丸ゴシック体M" panose="020B0600010101010101" pitchFamily="50" charset="-128"/>
                <a:ea typeface="AR P丸ゴシック体M" panose="020B0600010101010101" pitchFamily="50" charset="-128"/>
              </a:rPr>
              <a:t> </a:t>
            </a:r>
            <a:r>
              <a:rPr lang="en-US" altLang="ja-JP" sz="2400" dirty="0" smtClean="0">
                <a:latin typeface="AR P丸ゴシック体M" panose="020B0600010101010101" pitchFamily="50" charset="-128"/>
                <a:ea typeface="AR P丸ゴシック体M" panose="020B0600010101010101" pitchFamily="50" charset="-128"/>
              </a:rPr>
              <a:t> </a:t>
            </a:r>
            <a:r>
              <a:rPr lang="ja-JP" altLang="ja-JP" sz="2400" dirty="0" smtClean="0">
                <a:latin typeface="AR P丸ゴシック体M" panose="020B0600010101010101" pitchFamily="50" charset="-128"/>
                <a:ea typeface="AR P丸ゴシック体M" panose="020B0600010101010101" pitchFamily="50" charset="-128"/>
              </a:rPr>
              <a:t>から</a:t>
            </a:r>
            <a:r>
              <a:rPr lang="ja-JP" altLang="ja-JP" sz="2400" dirty="0">
                <a:latin typeface="AR P丸ゴシック体M" panose="020B0600010101010101" pitchFamily="50" charset="-128"/>
                <a:ea typeface="AR P丸ゴシック体M" panose="020B0600010101010101" pitchFamily="50" charset="-128"/>
              </a:rPr>
              <a:t>３０分</a:t>
            </a:r>
            <a:r>
              <a:rPr lang="ja-JP" altLang="ja-JP" sz="2400" dirty="0" smtClean="0">
                <a:latin typeface="AR P丸ゴシック体M" panose="020B0600010101010101" pitchFamily="50" charset="-128"/>
                <a:ea typeface="AR P丸ゴシック体M" panose="020B0600010101010101" pitchFamily="50" charset="-128"/>
              </a:rPr>
              <a:t>程度</a:t>
            </a:r>
            <a:r>
              <a:rPr lang="ja-JP" altLang="en-US" sz="2400" dirty="0" smtClean="0">
                <a:latin typeface="AR P丸ゴシック体M" panose="020B0600010101010101" pitchFamily="50" charset="-128"/>
                <a:ea typeface="AR P丸ゴシック体M" panose="020B0600010101010101" pitchFamily="50" charset="-128"/>
              </a:rPr>
              <a:t>としています。</a:t>
            </a:r>
            <a:endParaRPr lang="ja-JP" altLang="ja-JP" sz="2400" dirty="0">
              <a:latin typeface="AR P丸ゴシック体M" panose="020B0600010101010101" pitchFamily="50" charset="-128"/>
              <a:ea typeface="AR P丸ゴシック体M" panose="020B0600010101010101" pitchFamily="50" charset="-128"/>
            </a:endParaRPr>
          </a:p>
          <a:p>
            <a:endParaRPr kumimoji="1" lang="ja-JP" altLang="en-US" dirty="0"/>
          </a:p>
        </p:txBody>
      </p:sp>
    </p:spTree>
    <p:extLst>
      <p:ext uri="{BB962C8B-B14F-4D97-AF65-F5344CB8AC3E}">
        <p14:creationId xmlns:p14="http://schemas.microsoft.com/office/powerpoint/2010/main" val="631945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116632"/>
            <a:ext cx="7315200" cy="1154097"/>
          </a:xfrm>
        </p:spPr>
        <p:txBody>
          <a:bodyPr/>
          <a:lstStyle/>
          <a:p>
            <a:r>
              <a:rPr kumimoji="1" lang="ja-JP" altLang="en-US" dirty="0" smtClean="0"/>
              <a:t>駅伝で引き継ぐ物</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9537" y="1566084"/>
            <a:ext cx="1080120" cy="4318324"/>
          </a:xfr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3713" y="1588327"/>
            <a:ext cx="1944216" cy="194421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4887035" y="1938667"/>
            <a:ext cx="2664296" cy="1998222"/>
          </a:xfrm>
          <a:prstGeom prst="rect">
            <a:avLst/>
          </a:prstGeom>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9162" y="4043503"/>
            <a:ext cx="1958767" cy="1512168"/>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24977" y="1588327"/>
            <a:ext cx="1583781" cy="4320480"/>
          </a:xfrm>
          <a:prstGeom prst="rect">
            <a:avLst/>
          </a:prstGeom>
        </p:spPr>
      </p:pic>
      <p:sp>
        <p:nvSpPr>
          <p:cNvPr id="12" name="テキスト ボックス 11"/>
          <p:cNvSpPr txBox="1"/>
          <p:nvPr/>
        </p:nvSpPr>
        <p:spPr>
          <a:xfrm>
            <a:off x="395536" y="1196752"/>
            <a:ext cx="1821332" cy="369332"/>
          </a:xfrm>
          <a:prstGeom prst="rect">
            <a:avLst/>
          </a:prstGeom>
          <a:noFill/>
        </p:spPr>
        <p:txBody>
          <a:bodyPr wrap="none" rtlCol="0">
            <a:spAutoFit/>
          </a:bodyPr>
          <a:lstStyle/>
          <a:p>
            <a:r>
              <a:rPr kumimoji="1" lang="ja-JP" altLang="en-US" dirty="0" smtClean="0"/>
              <a:t>のぼり旗　２種類</a:t>
            </a:r>
            <a:endParaRPr kumimoji="1" lang="ja-JP" altLang="en-US" dirty="0"/>
          </a:p>
        </p:txBody>
      </p:sp>
      <p:sp>
        <p:nvSpPr>
          <p:cNvPr id="13" name="テキスト ボックス 12"/>
          <p:cNvSpPr txBox="1"/>
          <p:nvPr/>
        </p:nvSpPr>
        <p:spPr>
          <a:xfrm>
            <a:off x="3288658" y="1201153"/>
            <a:ext cx="877163" cy="369332"/>
          </a:xfrm>
          <a:prstGeom prst="rect">
            <a:avLst/>
          </a:prstGeom>
          <a:noFill/>
        </p:spPr>
        <p:txBody>
          <a:bodyPr wrap="none" rtlCol="0">
            <a:spAutoFit/>
          </a:bodyPr>
          <a:lstStyle/>
          <a:p>
            <a:r>
              <a:rPr kumimoji="1" lang="ja-JP" altLang="en-US" dirty="0" smtClean="0"/>
              <a:t>拍子木</a:t>
            </a:r>
            <a:endParaRPr kumimoji="1" lang="ja-JP" altLang="en-US" dirty="0"/>
          </a:p>
        </p:txBody>
      </p:sp>
      <p:sp>
        <p:nvSpPr>
          <p:cNvPr id="14" name="テキスト ボックス 13"/>
          <p:cNvSpPr txBox="1"/>
          <p:nvPr/>
        </p:nvSpPr>
        <p:spPr>
          <a:xfrm>
            <a:off x="3197888" y="3563901"/>
            <a:ext cx="877163" cy="369332"/>
          </a:xfrm>
          <a:prstGeom prst="rect">
            <a:avLst/>
          </a:prstGeom>
          <a:noFill/>
        </p:spPr>
        <p:txBody>
          <a:bodyPr wrap="none" rtlCol="0">
            <a:spAutoFit/>
          </a:bodyPr>
          <a:lstStyle/>
          <a:p>
            <a:r>
              <a:rPr kumimoji="1" lang="ja-JP" altLang="en-US" dirty="0" smtClean="0"/>
              <a:t>誘導灯</a:t>
            </a:r>
            <a:endParaRPr kumimoji="1" lang="ja-JP" altLang="en-US" dirty="0"/>
          </a:p>
        </p:txBody>
      </p:sp>
      <p:sp>
        <p:nvSpPr>
          <p:cNvPr id="15" name="テキスト ボックス 14"/>
          <p:cNvSpPr txBox="1"/>
          <p:nvPr/>
        </p:nvSpPr>
        <p:spPr>
          <a:xfrm>
            <a:off x="5576299" y="1201153"/>
            <a:ext cx="877163" cy="369332"/>
          </a:xfrm>
          <a:prstGeom prst="rect">
            <a:avLst/>
          </a:prstGeom>
          <a:noFill/>
        </p:spPr>
        <p:txBody>
          <a:bodyPr wrap="none" rtlCol="0">
            <a:spAutoFit/>
          </a:bodyPr>
          <a:lstStyle/>
          <a:p>
            <a:r>
              <a:rPr kumimoji="1" lang="ja-JP" altLang="en-US" dirty="0" smtClean="0"/>
              <a:t>報告書</a:t>
            </a:r>
            <a:endParaRPr kumimoji="1" lang="ja-JP" altLang="en-US" dirty="0"/>
          </a:p>
        </p:txBody>
      </p:sp>
      <p:sp>
        <p:nvSpPr>
          <p:cNvPr id="16" name="テキスト ボックス 15"/>
          <p:cNvSpPr txBox="1"/>
          <p:nvPr/>
        </p:nvSpPr>
        <p:spPr>
          <a:xfrm>
            <a:off x="6156176" y="3748567"/>
            <a:ext cx="2880320" cy="2585323"/>
          </a:xfrm>
          <a:prstGeom prst="rect">
            <a:avLst/>
          </a:prstGeom>
          <a:solidFill>
            <a:schemeClr val="tx1"/>
          </a:solidFill>
        </p:spPr>
        <p:txBody>
          <a:bodyPr wrap="square" rtlCol="0">
            <a:spAutoFit/>
          </a:bodyPr>
          <a:lstStyle/>
          <a:p>
            <a:r>
              <a:rPr lang="ja-JP" altLang="en-US" dirty="0">
                <a:solidFill>
                  <a:schemeClr val="bg1"/>
                </a:solidFill>
              </a:rPr>
              <a:t>そ～れ！</a:t>
            </a:r>
          </a:p>
          <a:p>
            <a:r>
              <a:rPr lang="en-US" altLang="ja-JP" dirty="0">
                <a:solidFill>
                  <a:schemeClr val="bg1"/>
                </a:solidFill>
              </a:rPr>
              <a:t>(</a:t>
            </a:r>
            <a:r>
              <a:rPr lang="ja-JP" altLang="en-US" dirty="0">
                <a:solidFill>
                  <a:schemeClr val="bg1"/>
                </a:solidFill>
              </a:rPr>
              <a:t>カン、カン、カン）</a:t>
            </a:r>
          </a:p>
          <a:p>
            <a:r>
              <a:rPr lang="ja-JP" altLang="en-US" dirty="0">
                <a:solidFill>
                  <a:schemeClr val="bg1"/>
                </a:solidFill>
              </a:rPr>
              <a:t>早寝早起き、元気な子</a:t>
            </a:r>
          </a:p>
          <a:p>
            <a:r>
              <a:rPr lang="ja-JP" altLang="en-US" dirty="0">
                <a:solidFill>
                  <a:schemeClr val="bg1"/>
                </a:solidFill>
              </a:rPr>
              <a:t>（カン、カン）</a:t>
            </a:r>
          </a:p>
          <a:p>
            <a:r>
              <a:rPr lang="ja-JP" altLang="en-US" dirty="0">
                <a:solidFill>
                  <a:schemeClr val="bg1"/>
                </a:solidFill>
              </a:rPr>
              <a:t>火遊び、夜ふかし、</a:t>
            </a:r>
          </a:p>
          <a:p>
            <a:r>
              <a:rPr lang="ja-JP" altLang="en-US" dirty="0">
                <a:solidFill>
                  <a:schemeClr val="bg1"/>
                </a:solidFill>
              </a:rPr>
              <a:t>なくしましょう</a:t>
            </a:r>
          </a:p>
          <a:p>
            <a:r>
              <a:rPr lang="ja-JP" altLang="en-US" dirty="0">
                <a:solidFill>
                  <a:schemeClr val="bg1"/>
                </a:solidFill>
              </a:rPr>
              <a:t>（カン、カン、カン）</a:t>
            </a:r>
          </a:p>
          <a:p>
            <a:r>
              <a:rPr lang="ja-JP" altLang="en-US" dirty="0">
                <a:solidFill>
                  <a:schemeClr val="bg1"/>
                </a:solidFill>
              </a:rPr>
              <a:t>そーれ！火の用心！</a:t>
            </a:r>
          </a:p>
          <a:p>
            <a:r>
              <a:rPr lang="ja-JP" altLang="en-US" dirty="0">
                <a:solidFill>
                  <a:schemeClr val="bg1"/>
                </a:solidFill>
              </a:rPr>
              <a:t>（カン、カン）</a:t>
            </a:r>
            <a:endParaRPr kumimoji="1" lang="ja-JP" altLang="en-US" dirty="0">
              <a:solidFill>
                <a:schemeClr val="bg1"/>
              </a:solidFill>
            </a:endParaRPr>
          </a:p>
        </p:txBody>
      </p:sp>
      <p:sp>
        <p:nvSpPr>
          <p:cNvPr id="17" name="テキスト ボックス 16"/>
          <p:cNvSpPr txBox="1"/>
          <p:nvPr/>
        </p:nvSpPr>
        <p:spPr>
          <a:xfrm>
            <a:off x="7258254" y="3347877"/>
            <a:ext cx="1670650" cy="369332"/>
          </a:xfrm>
          <a:prstGeom prst="rect">
            <a:avLst/>
          </a:prstGeom>
          <a:noFill/>
        </p:spPr>
        <p:txBody>
          <a:bodyPr wrap="none" rtlCol="0">
            <a:spAutoFit/>
          </a:bodyPr>
          <a:lstStyle/>
          <a:p>
            <a:r>
              <a:rPr lang="ja-JP" altLang="en-US" dirty="0" smtClean="0"/>
              <a:t>掛け声のカード</a:t>
            </a:r>
            <a:endParaRPr kumimoji="1" lang="ja-JP" altLang="en-US" dirty="0"/>
          </a:p>
        </p:txBody>
      </p:sp>
    </p:spTree>
    <p:extLst>
      <p:ext uri="{BB962C8B-B14F-4D97-AF65-F5344CB8AC3E}">
        <p14:creationId xmlns:p14="http://schemas.microsoft.com/office/powerpoint/2010/main" val="65928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ppt_x"/>
                                          </p:val>
                                        </p:tav>
                                        <p:tav tm="100000">
                                          <p:val>
                                            <p:strVal val="#ppt_x"/>
                                          </p:val>
                                        </p:tav>
                                      </p:tavLst>
                                    </p:anim>
                                    <p:anim calcmode="lin" valueType="num">
                                      <p:cBhvr additive="base">
                                        <p:cTn id="4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 calcmode="lin" valueType="num">
                                      <p:cBhvr additive="base">
                                        <p:cTn id="54" dur="500" fill="hold"/>
                                        <p:tgtEl>
                                          <p:spTgt spid="6"/>
                                        </p:tgtEl>
                                        <p:attrNameLst>
                                          <p:attrName>ppt_x</p:attrName>
                                        </p:attrNameLst>
                                      </p:cBhvr>
                                      <p:tavLst>
                                        <p:tav tm="0">
                                          <p:val>
                                            <p:strVal val="#ppt_x"/>
                                          </p:val>
                                        </p:tav>
                                        <p:tav tm="100000">
                                          <p:val>
                                            <p:strVal val="#ppt_x"/>
                                          </p:val>
                                        </p:tav>
                                      </p:tavLst>
                                    </p:anim>
                                    <p:anim calcmode="lin" valueType="num">
                                      <p:cBhvr additive="base">
                                        <p:cTn id="5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additive="base">
                                        <p:cTn id="60" dur="500" fill="hold"/>
                                        <p:tgtEl>
                                          <p:spTgt spid="17"/>
                                        </p:tgtEl>
                                        <p:attrNameLst>
                                          <p:attrName>ppt_x</p:attrName>
                                        </p:attrNameLst>
                                      </p:cBhvr>
                                      <p:tavLst>
                                        <p:tav tm="0">
                                          <p:val>
                                            <p:strVal val="#ppt_x"/>
                                          </p:val>
                                        </p:tav>
                                        <p:tav tm="100000">
                                          <p:val>
                                            <p:strVal val="#ppt_x"/>
                                          </p:val>
                                        </p:tav>
                                      </p:tavLst>
                                    </p:anim>
                                    <p:anim calcmode="lin" valueType="num">
                                      <p:cBhvr additive="base">
                                        <p:cTn id="6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パースペクティブ">
  <a:themeElements>
    <a:clrScheme name="パースペクティブ">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パースペクティブ">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469</TotalTime>
  <Words>599</Words>
  <Application>Microsoft Office PowerPoint</Application>
  <PresentationFormat>画面に合わせる (4:3)</PresentationFormat>
  <Paragraphs>117</Paragraphs>
  <Slides>23</Slides>
  <Notes>0</Notes>
  <HiddenSlides>0</HiddenSlides>
  <MMClips>0</MMClips>
  <ScaleCrop>false</ScaleCrop>
  <HeadingPairs>
    <vt:vector size="4" baseType="variant">
      <vt:variant>
        <vt:lpstr>テーマ</vt:lpstr>
      </vt:variant>
      <vt:variant>
        <vt:i4>1</vt:i4>
      </vt:variant>
      <vt:variant>
        <vt:lpstr>スライド タイトル</vt:lpstr>
      </vt:variant>
      <vt:variant>
        <vt:i4>23</vt:i4>
      </vt:variant>
    </vt:vector>
  </HeadingPairs>
  <TitlesOfParts>
    <vt:vector size="24" baseType="lpstr">
      <vt:lpstr>パースペクティブ</vt:lpstr>
      <vt:lpstr>社北　夜回り駅伝</vt:lpstr>
      <vt:lpstr>社北地区　夜回り駅伝</vt:lpstr>
      <vt:lpstr>社北地区</vt:lpstr>
      <vt:lpstr>PowerPoint プレゼンテーション</vt:lpstr>
      <vt:lpstr>育成会の組織</vt:lpstr>
      <vt:lpstr>社北地区の夜回り駅伝 </vt:lpstr>
      <vt:lpstr>夜回り駅伝の様子</vt:lpstr>
      <vt:lpstr>PowerPoint プレゼンテーション</vt:lpstr>
      <vt:lpstr>駅伝で引き継ぐ物</vt:lpstr>
      <vt:lpstr>PowerPoint プレゼンテーション</vt:lpstr>
      <vt:lpstr>PowerPoint プレゼンテーション</vt:lpstr>
      <vt:lpstr>夜回り駅伝を始めるきっかけ</vt:lpstr>
      <vt:lpstr>社北年間の子どもに関する事業</vt:lpstr>
      <vt:lpstr>PowerPoint プレゼンテーション</vt:lpstr>
      <vt:lpstr>夜回り駅伝の目的</vt:lpstr>
      <vt:lpstr>現状</vt:lpstr>
      <vt:lpstr>PowerPoint プレゼンテーション</vt:lpstr>
      <vt:lpstr> 参加者の感想</vt:lpstr>
      <vt:lpstr>子ども</vt:lpstr>
      <vt:lpstr>大人</vt:lpstr>
      <vt:lpstr>反省点</vt:lpstr>
      <vt:lpstr>今後の展開</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社北　夜回り駅伝</dc:title>
  <dc:creator>ren</dc:creator>
  <cp:lastModifiedBy>ren</cp:lastModifiedBy>
  <cp:revision>39</cp:revision>
  <dcterms:created xsi:type="dcterms:W3CDTF">2016-10-22T16:18:10Z</dcterms:created>
  <dcterms:modified xsi:type="dcterms:W3CDTF">2016-11-01T14:04:32Z</dcterms:modified>
</cp:coreProperties>
</file>